
<file path=[Content_Types].xml><?xml version="1.0" encoding="utf-8"?>
<Types xmlns="http://schemas.openxmlformats.org/package/2006/content-types">
  <Default Extension="gif" ContentType="image/gif"/>
  <Default Extension="jpeg" ContentType="image/jpeg"/>
  <Default Extension="jpg" ContentType="image/jpg"/>
  <Default Extension="m4v" ContentType="video/mp4"/>
  <Default Extension="mp4" ContentType="video/mp4"/>
  <Default Extension="png" ContentType="image/png"/>
  <Default Extension="rels" ContentType="application/vnd.openxmlformats-package.relationships+xml"/>
  <Default Extension="svg" ContentType="image/svg+xml"/>
  <Default Extension="vml" ContentType="application/vnd.openxmlformats-officedocument.vmlDrawing"/>
  <Default Extension="xlsx" ContentType="application/vnd.openxmlformats-officedocument.spreadsheetml.sheet"/>
  <Default Extension="xml" ContentType="application/xml"/>
  <Override PartName="/docProps/app.xml" ContentType="application/vnd.openxmlformats-officedocument.extended-properties+xml"/>
  <Override PartName="/docProps/core.xml" ContentType="application/vnd.openxmlformats-package.core-properties+xml"/>
  <Override PartName="/ppt/theme/theme1.xml" ContentType="application/vnd.openxmlformats-officedocument.theme+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charts/chart1.xml" ContentType="application/vnd.openxmlformats-officedocument.drawingml.chart+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officeDocument" Target="ppt/presentation.xml"/><Relationship Id="rId2" Type="http://schemas.openxmlformats.org/package/2006/relationships/metadata/core-properties" Target="docProps/core.xml"/><Relationship Id="rId1"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notesMasterIdLst>
    <p:notesMasterId r:id="rId29"/>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verview" id="{d72c841d-b678-6306-8602-3f78415be893}">
          <p14:sldIdLst>
            <p14:sldId id="256"/>
            <p14:sldId id="257"/>
            <p14:sldId id="258"/>
            <p14:sldId id="259"/>
            <p14:sldId id="260"/>
          </p14:sldIdLst>
        </p14:section>
        <p14:section name="2025 season" id="{c119b858-a0b8-3389-a99a-bd3bf3f4c61b}">
          <p14:sldIdLst>
            <p14:sldId id="261"/>
            <p14:sldId id="262"/>
            <p14:sldId id="263"/>
            <p14:sldId id="264"/>
            <p14:sldId id="265"/>
            <p14:sldId id="266"/>
          </p14:sldIdLst>
        </p14:section>
        <p14:section name="2026 season" id="{1879a11e-711e-1f66-85e5-2ff61acd1d2a}">
          <p14:sldIdLst>
            <p14:sldId id="267"/>
            <p14:sldId id="268"/>
            <p14:sldId id="269"/>
            <p14:sldId id="270"/>
            <p14:sldId id="271"/>
          </p14:sldIdLst>
        </p14:section>
        <p14:section name="Development" id="{09e4d68f-675f-95a9-f07c-6315e855b9f7}">
          <p14:sldIdLst>
            <p14:sldId id="272"/>
            <p14:sldId id="273"/>
            <p14:sldId id="274"/>
          </p14:sldIdLst>
        </p14:section>
        <p14:section name="Commissions" id="{5898617f-373d-969f-ae2f-76d63956ef1f}">
          <p14:sldIdLst>
            <p14:sldId id="275"/>
          </p14:sldIdLst>
        </p14:section>
        <p14:section name="Governance and finance" id="{e45cd56f-1542-9892-5468-a50d35695058}">
          <p14:sldIdLst>
            <p14:sldId id="276"/>
            <p14:sldId id="277"/>
          </p14:sldIdLst>
        </p14:section>
        <p14:section name="Review and outlook" id="{bbed717f-0c6c-52c2-9343-408957d4a430}">
          <p14:sldIdLst>
            <p14:sldId id="278"/>
            <p14:sldId id="279"/>
            <p14:sldId id="280"/>
            <p14:sldId id="281"/>
            <p14:sldId id="28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openxmlformats.org/officeDocument/2006/relationships/customXml" Target="../customXml/item2.xml"/><Relationship Id="rId8" Type="http://schemas.openxmlformats.org/officeDocument/2006/relationships/slide" Target="slides/slide7.xml"/></Relationships>
</file>

<file path=ppt/charts/_rels/chart1.xml.rels><?xml version="1.0" encoding="UTF-8" standalone="yes"?><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roundedCorners val="1"/>
  <c:chart>
    <c:title>
      <c:tx>
        <c:rich>
          <a:bodyPr/>
          <a:lstStyle/>
          <a:p>
            <a:pPr>
              <a:defRPr sz="1400" b="0" i="0" u="none" strike="noStrike">
                <a:solidFill>
                  <a:srgbClr val="0B1F3A"/>
                </a:solidFill>
                <a:latin typeface="+mn-lt"/>
              </a:defRPr>
            </a:pPr>
            <a:r>
              <a:rPr sz="1400" b="0" i="0" u="none" strike="noStrike">
                <a:solidFill>
                  <a:srgbClr val="0B1F3A"/>
                </a:solidFill>
                <a:latin typeface="+mn-lt"/>
              </a:rPr>
              <a:t>Medals by federation, 13 competitions, 2025–2026</a:t>
            </a:r>
          </a:p>
        </c:rich>
      </c:tx>
      <c:layout/>
      <c:overlay val="0"/>
    </c:title>
    <c:autoTitleDeleted val="0"/>
    <c:plotArea>
      <c:layout/>
      <c:barChart>
        <c:barDir val="bar"/>
        <c:grouping val="stacked"/>
        <c:varyColors val="0"/>
        <c:ser>
          <c:idx val="0"/>
          <c:order val="0"/>
          <c:tx>
            <c:strRef>
              <c:f>Sheet1!$B$1</c:f>
              <c:strCache>
                <c:ptCount val="1"/>
                <c:pt idx="0">
                  <c:v>Gold</c:v>
                </c:pt>
              </c:strCache>
            </c:strRef>
          </c:tx>
          <c:spPr>
            <a:solidFill>
              <a:srgbClr val="F2B705"/>
            </a:solidFill>
            <a:effectLst/>
          </c:spPr>
          <c:invertIfNegative val="0"/>
          <c:dLbls>
            <c:numFmt formatCode="0;;;" sourceLinked="0"/>
            <c:txPr>
              <a:bodyPr/>
              <a:lstStyle/>
              <a:p>
                <a:pPr>
                  <a:defRPr b="0" i="0" strike="noStrike" sz="1200" u="none">
                    <a:solidFill>
                      <a:srgbClr val="0B1F3A"/>
                    </a:solidFill>
                    <a:latin typeface="+mn-lt"/>
                  </a:defRPr>
                </a:pPr>
              </a:p>
            </c:txPr>
            <c:dLblPos val="ctr"/>
            <c:showLegendKey val="0"/>
            <c:showVal val="1"/>
            <c:showCatName val="0"/>
            <c:showSerName val="0"/>
            <c:showPercent val="0"/>
            <c:showBubbleSize val="0"/>
            <c:showLeaderLines val="0"/>
          </c:dLbls>
          <c:cat>
            <c:multiLvlStrRef>
              <c:f>Sheet1!$A$2:$A$9</c:f>
              <c:multiLvlStrCache>
                <c:ptCount val="8"/>
                <c:lvl>
                  <c:pt idx="0">
                    <c:v>Sint Maarten</c:v>
                  </c:pt>
                  <c:pt idx="1">
                    <c:v>St. Vincent and the Grenadines</c:v>
                  </c:pt>
                  <c:pt idx="2">
                    <c:v>Grenada</c:v>
                  </c:pt>
                  <c:pt idx="3">
                    <c:v>Antigua and Barbuda</c:v>
                  </c:pt>
                  <c:pt idx="4">
                    <c:v>St. Kitts and Nevis</c:v>
                  </c:pt>
                  <c:pt idx="5">
                    <c:v>Dominica</c:v>
                  </c:pt>
                  <c:pt idx="6">
                    <c:v>Bermuda</c:v>
                  </c:pt>
                  <c:pt idx="7">
                    <c:v>Saint Lucia</c:v>
                  </c:pt>
                </c:lvl>
              </c:multiLvlStrCache>
            </c:multiLvlStrRef>
          </c:cat>
          <c:val>
            <c:numRef>
              <c:f>Sheet1!$B$2:$B$9</c:f>
              <c:numCache>
                <c:formatCode>General</c:formatCode>
                <c:ptCount val="8"/>
                <c:pt idx="0">
                  <c:v>0</c:v>
                </c:pt>
                <c:pt idx="1">
                  <c:v>1</c:v>
                </c:pt>
                <c:pt idx="2">
                  <c:v>1</c:v>
                </c:pt>
                <c:pt idx="3">
                  <c:v>1</c:v>
                </c:pt>
                <c:pt idx="4">
                  <c:v>2</c:v>
                </c:pt>
                <c:pt idx="5">
                  <c:v>2</c:v>
                </c:pt>
                <c:pt idx="6">
                  <c:v>2</c:v>
                </c:pt>
                <c:pt idx="7">
                  <c:v>4</c:v>
                </c:pt>
              </c:numCache>
            </c:numRef>
          </c:val>
        </c:ser>
        <c:ser>
          <c:idx val="1"/>
          <c:order val="1"/>
          <c:tx>
            <c:strRef>
              <c:f>Sheet1!$C$1</c:f>
              <c:strCache>
                <c:ptCount val="1"/>
                <c:pt idx="0">
                  <c:v>Silver</c:v>
                </c:pt>
              </c:strCache>
            </c:strRef>
          </c:tx>
          <c:spPr>
            <a:solidFill>
              <a:srgbClr val="B8C2CF"/>
            </a:solidFill>
            <a:effectLst/>
          </c:spPr>
          <c:invertIfNegative val="0"/>
          <c:dLbls>
            <c:numFmt formatCode="0;;;" sourceLinked="0"/>
            <c:txPr>
              <a:bodyPr/>
              <a:lstStyle/>
              <a:p>
                <a:pPr>
                  <a:defRPr b="0" i="0" strike="noStrike" sz="1200" u="none">
                    <a:solidFill>
                      <a:srgbClr val="0B1F3A"/>
                    </a:solidFill>
                    <a:latin typeface="+mn-lt"/>
                  </a:defRPr>
                </a:pPr>
              </a:p>
            </c:txPr>
            <c:dLblPos val="ctr"/>
            <c:showLegendKey val="0"/>
            <c:showVal val="1"/>
            <c:showCatName val="0"/>
            <c:showSerName val="0"/>
            <c:showPercent val="0"/>
            <c:showBubbleSize val="0"/>
            <c:showLeaderLines val="0"/>
          </c:dLbls>
          <c:cat>
            <c:multiLvlStrRef>
              <c:f>Sheet1!$A$2:$A$9</c:f>
              <c:multiLvlStrCache>
                <c:ptCount val="8"/>
                <c:lvl>
                  <c:pt idx="0">
                    <c:v>Sint Maarten</c:v>
                  </c:pt>
                  <c:pt idx="1">
                    <c:v>St. Vincent and the Grenadines</c:v>
                  </c:pt>
                  <c:pt idx="2">
                    <c:v>Grenada</c:v>
                  </c:pt>
                  <c:pt idx="3">
                    <c:v>Antigua and Barbuda</c:v>
                  </c:pt>
                  <c:pt idx="4">
                    <c:v>St. Kitts and Nevis</c:v>
                  </c:pt>
                  <c:pt idx="5">
                    <c:v>Dominica</c:v>
                  </c:pt>
                  <c:pt idx="6">
                    <c:v>Bermuda</c:v>
                  </c:pt>
                  <c:pt idx="7">
                    <c:v>Saint Lucia</c:v>
                  </c:pt>
                </c:lvl>
              </c:multiLvlStrCache>
            </c:multiLvlStrRef>
          </c:cat>
          <c:val>
            <c:numRef>
              <c:f>Sheet1!$C$2:$C$9</c:f>
              <c:numCache>
                <c:formatCode>General</c:formatCode>
                <c:ptCount val="8"/>
                <c:pt idx="0">
                  <c:v>1</c:v>
                </c:pt>
                <c:pt idx="1">
                  <c:v>0</c:v>
                </c:pt>
                <c:pt idx="2">
                  <c:v>0</c:v>
                </c:pt>
                <c:pt idx="3">
                  <c:v>3</c:v>
                </c:pt>
                <c:pt idx="4">
                  <c:v>1</c:v>
                </c:pt>
                <c:pt idx="5">
                  <c:v>1</c:v>
                </c:pt>
                <c:pt idx="6">
                  <c:v>3</c:v>
                </c:pt>
                <c:pt idx="7">
                  <c:v>4</c:v>
                </c:pt>
              </c:numCache>
            </c:numRef>
          </c:val>
        </c:ser>
        <c:ser>
          <c:idx val="2"/>
          <c:order val="2"/>
          <c:tx>
            <c:strRef>
              <c:f>Sheet1!$D$1</c:f>
              <c:strCache>
                <c:ptCount val="1"/>
                <c:pt idx="0">
                  <c:v>Bronze</c:v>
                </c:pt>
              </c:strCache>
            </c:strRef>
          </c:tx>
          <c:spPr>
            <a:solidFill>
              <a:srgbClr val="C98B5A"/>
            </a:solidFill>
            <a:effectLst/>
          </c:spPr>
          <c:invertIfNegative val="0"/>
          <c:dLbls>
            <c:numFmt formatCode="0;;;" sourceLinked="0"/>
            <c:txPr>
              <a:bodyPr/>
              <a:lstStyle/>
              <a:p>
                <a:pPr>
                  <a:defRPr b="0" i="0" strike="noStrike" sz="1200" u="none">
                    <a:solidFill>
                      <a:srgbClr val="0B1F3A"/>
                    </a:solidFill>
                    <a:latin typeface="+mn-lt"/>
                  </a:defRPr>
                </a:pPr>
              </a:p>
            </c:txPr>
            <c:dLblPos val="ctr"/>
            <c:showLegendKey val="0"/>
            <c:showVal val="1"/>
            <c:showCatName val="0"/>
            <c:showSerName val="0"/>
            <c:showPercent val="0"/>
            <c:showBubbleSize val="0"/>
            <c:showLeaderLines val="0"/>
          </c:dLbls>
          <c:cat>
            <c:multiLvlStrRef>
              <c:f>Sheet1!$A$2:$A$9</c:f>
              <c:multiLvlStrCache>
                <c:ptCount val="8"/>
                <c:lvl>
                  <c:pt idx="0">
                    <c:v>Sint Maarten</c:v>
                  </c:pt>
                  <c:pt idx="1">
                    <c:v>St. Vincent and the Grenadines</c:v>
                  </c:pt>
                  <c:pt idx="2">
                    <c:v>Grenada</c:v>
                  </c:pt>
                  <c:pt idx="3">
                    <c:v>Antigua and Barbuda</c:v>
                  </c:pt>
                  <c:pt idx="4">
                    <c:v>St. Kitts and Nevis</c:v>
                  </c:pt>
                  <c:pt idx="5">
                    <c:v>Dominica</c:v>
                  </c:pt>
                  <c:pt idx="6">
                    <c:v>Bermuda</c:v>
                  </c:pt>
                  <c:pt idx="7">
                    <c:v>Saint Lucia</c:v>
                  </c:pt>
                </c:lvl>
              </c:multiLvlStrCache>
            </c:multiLvlStrRef>
          </c:cat>
          <c:val>
            <c:numRef>
              <c:f>Sheet1!$D$2:$D$9</c:f>
              <c:numCache>
                <c:formatCode>General</c:formatCode>
                <c:ptCount val="8"/>
                <c:pt idx="0">
                  <c:v>0</c:v>
                </c:pt>
                <c:pt idx="1">
                  <c:v>0</c:v>
                </c:pt>
                <c:pt idx="2">
                  <c:v>3</c:v>
                </c:pt>
                <c:pt idx="3">
                  <c:v>1</c:v>
                </c:pt>
                <c:pt idx="4">
                  <c:v>2</c:v>
                </c:pt>
                <c:pt idx="5">
                  <c:v>5</c:v>
                </c:pt>
                <c:pt idx="6">
                  <c:v>0</c:v>
                </c:pt>
                <c:pt idx="7">
                  <c:v>2</c:v>
                </c:pt>
              </c:numCache>
            </c:numRef>
          </c:val>
        </c:ser>
        <c:dLbls>
          <c:numFmt formatCode="0;;;" sourceLinked="0"/>
          <c:txPr>
            <a:bodyPr/>
            <a:lstStyle/>
            <a:p>
              <a:pPr>
                <a:defRPr b="0" i="0" strike="noStrike" sz="1200" u="none">
                  <a:solidFill>
                    <a:srgbClr val="0B1F3A"/>
                  </a:solidFill>
                  <a:latin typeface="+mn-lt"/>
                </a:defRPr>
              </a:pPr>
            </a:p>
          </c:txPr>
          <c:dLblPos val="ctr"/>
          <c:showLegendKey val="0"/>
          <c:showVal val="1"/>
          <c:showCatName val="0"/>
          <c:showSerName val="0"/>
          <c:showPercent val="0"/>
          <c:showBubbleSize val="0"/>
          <c:showLeaderLines val="0"/>
        </c:dLbls>
        <c:gapWidth val="40"/>
        <c:overlap val="100"/>
        <c:axId val="2094734554"/>
        <c:axId val="2094734552"/>
        <c:axId val="2094734556"/>
      </c:barChart>
      <c:catAx>
        <c:axId val="2094734554"/>
        <c:scaling>
          <c:orientation val="minMax"/>
        </c:scaling>
        <c:delete val="0"/>
        <c:axPos val="l"/>
        <c:numFmt formatCode="General" sourceLinked="1"/>
        <c:majorTickMark val="out"/>
        <c:minorTickMark val="none"/>
        <c:tickLblPos val="nextTo"/>
        <c:spPr>
          <a:ln w="12700" cap="flat">
            <a:noFill/>
            <a:prstDash val="solid"/>
            <a:round/>
          </a:ln>
        </c:spPr>
        <c:txPr>
          <a:bodyPr/>
          <a:lstStyle/>
          <a:p>
            <a:pPr>
              <a:defRPr sz="1200" b="0" i="0" u="none" strike="noStrike">
                <a:solidFill>
                  <a:srgbClr val="5B6B85"/>
                </a:solidFill>
                <a:latin typeface="+mn-lt"/>
              </a:defRPr>
            </a:pPr>
            <a:endParaRPr lang="en-US"/>
          </a:p>
        </c:txPr>
        <c:crossAx val="2094734552"/>
        <c:crosses val="autoZero"/>
        <c:auto val="1"/>
        <c:lblAlgn val="ctr"/>
        <c:noMultiLvlLbl val="1"/>
      </c:catAx>
      <c:valAx>
        <c:axId val="2094734552"/>
        <c:scaling>
          <c:orientation val="minMax"/>
        </c:scaling>
        <c:delete val="1"/>
        <c:axPos val="b"/>
        <c:numFmt formatCode="General" sourceLinked="0"/>
        <c:majorTickMark val="out"/>
        <c:minorTickMark val="none"/>
        <c:tickLblPos val="low"/>
        <c:spPr>
          <a:ln w="12700" cap="flat">
            <a:solidFill>
              <a:srgbClr val="888888"/>
            </a:solidFill>
            <a:prstDash val="solid"/>
            <a:round/>
          </a:ln>
        </c:spPr>
        <c:txPr>
          <a:bodyPr/>
          <a:lstStyle/>
          <a:p>
            <a:pPr>
              <a:defRPr sz="1100" b="0" i="0" u="none" strike="noStrike">
                <a:solidFill>
                  <a:srgbClr val="5B6B85"/>
                </a:solidFill>
                <a:latin typeface="+mn-lt"/>
              </a:defRPr>
            </a:pPr>
            <a:endParaRPr lang="en-US"/>
          </a:p>
        </c:txPr>
        <c:crossAx val="2094734554"/>
        <c:crosses val="autoZero"/>
        <c:crossBetween val="between"/>
      </c:valAx>
      <c:spPr>
        <a:noFill/>
        <a:ln>
          <a:noFill/>
        </a:ln>
        <a:effectLst/>
      </c:spPr>
    </c:plotArea>
    <c:legend>
      <c:legendPos val="b"/>
      <c:overlay val="0"/>
      <c:txPr>
        <a:bodyPr/>
        <a:lstStyle/>
        <a:p>
          <a:pPr>
            <a:defRPr sz="1200">
              <a:solidFill>
                <a:srgbClr val="5B6B85"/>
              </a:solidFill>
              <a:latin typeface="+mn-lt"/>
              <a:cs typeface="+mn-lt"/>
            </a:defRPr>
          </a:pPr>
          <a:endParaRPr lang="en-US"/>
        </a:p>
      </c:txPr>
    </c:legend>
    <c:plotVisOnly val="1"/>
    <c:dispBlanksAs val="span"/>
  </c:chart>
  <c:spPr>
    <a:noFill/>
    <a:ln>
      <a:noFill/>
    </a:ln>
    <a:effectLst/>
  </c:spPr>
  <c:externalData r:id="rId1">
    <c:autoUpdate val="0"/>
  </c:externalData>
</c:chartSpace>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_rels/notesSlide2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7.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President's Report covering the full 2025 calendar and the 2025–26 reporting period (1 October 2025 – 30 September 2026), for the ECVA Annual General Meeting (December 2026, Sint Maarten) and the biennial NORCECA General Assembly. Cover photo: 2026 ECVA Senior Championships, Tortola (10 Pictures &amp; Media/2026/Senior Indoor - BVI/KE4A416601.jpg).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2025: Senior Beach, U21 Beach, Men's Final 4, Women's Final 4 and U23 Men's (7 competitions); 2026: Senior Beach, U20 Beach, Senior Indoor (6 competitions). Courses: 2025 beach coaches course, beach referees course, indoor referee seminar; 2026 FIVB beach coaches course, advanced beach coaches seminar, national and international beach referee courses (St. Kitts), BVI national referees course and FIVB Level 1 coaches course. Medal count compiled from all 13 podiums. NORCECA 2025 investment US$618,450.41 (NORCECA Audited Report 2025). FIVB Empowerment US$240,000 and Olympic Solidarity US$40,000 as advised by the President. Every match of every 2025 event was streamed live (2025 President's Report); 2026 Twitch figures from the ECVA 2026 Technical Report. Founding and membership: ecvolleyball.com/about.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NORCECA's total investment in ECVA for 2025 was US$618,450.41, as reflected in the NORCECA Audited Report 2025, available on the NORCECA website (email from NORCECA President Cristobal Marte Hoffiz, 29 October 2026). 2026 figures await NORCECA's audit after 31 December 2026; the President has requested unaudited 2026 figures. NORCECA supports every ECVA championship, every course, every team participating in the NORCECA beach tour, the ECVA website, and the equipment for the technical team and VIS. 2025 event support listed in the 2025 President's Report: US$15,000 Senior Beach; US$15,000 U21 Beach (co-shared with IOC/FIVB support); US$85,000 Final 4 men and women (including airline tickets and host support); US$15,000 U23 Men's; up to US$700 per athlete for NORCECA Beach Tour participation.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 2025 President's Report (14 December 2025). Referee course dates 4–8 June 2025 per the ECVA 2025 Referee Commission Report. U23 dates confirmed as 12–16 November 2025 from match reports on norceca.info; the 2025 report's October dates were incorrect. The Indoor Referee Seminar was held the day before the U23 championship began. Final 4 dates from norceca.info.</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 ECVA Report of Activities, 1 October 2025 to 30 September 2026 (FSRC revised). AGM scheduled for December 2026 in Sint Maarten. The advanced beach coaches seminar closed with a certificate ceremony on 10 July. Athletes and coaches not on the FIVB coaches course arrived Monday 6 July. The Training Camp (Rick Bevis) ran Tuesday–Wednesday 7–8 July with light sessions on Thursday 9 July; the Advanced Beach Coaches Seminar ran 7–8 July in concert with the camp; the Athlete365 Career+ Workshop (Hazel-Ann Regis-Buckels, SKNOC) was also held 7–8 July.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 2025 President's Report. 2–4 May 2025, Saint Lucia. NORCECA support US$15,000; ECVA host support US$15,000 to Volleyball St. Lucia. Photos: 10 Pictures &amp; Media/2025/Slideshow pictures (ECVABVBD3W-68, ECVABVBD3M-57).</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 2025 President's Report. 6–8 June 2025, St. Kitts and Nevis. Supported by NORCECA (US$15,000, co-shared with IOC/FIVB support) and Olympic Solidarity. Photos: 10 Pictures &amp; Media/2025/ECVA U21 Beach Championship/Selected Pics for FIVB.</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 2025 President's Report. First edition of the ECVA Final 4. Men 19–21 September, women 26–28 September 2025, Antigua and Barbuda. Champions earn the opportunity to represent ECVA at the NORCECA Pan American Cup in 2026; Men's MVP Cairon Davis (norceca.info). NORCECA support US$85,000 for both events, including airline tickets and host support.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 ECVA Report of Activities, 1 October 2025 to 30 September 2026 (FSRC revised). Gold: Dominica. Silver: Antigua and Barbuda. Bronze: Grenada. Final: Dominica defeated Antigua and Barbuda 3–1, 16 November 2025; Dominica unbeaten; MVP Sherron Vidal (norceca.info). Dates 12–16 November 2025 confirmed from match reports on norceca.info. Photo: Dominica after the gold medal match (10 Pictures &amp; Media/2025/ECVA U-23/day 5/#18 Gold Medal ANT vs DMA/DSC08427.jpg).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 2025 President's Report, sections 5, 7 and 9. ECVA was selected by the FIVB as the pilot zone for the global Empowerment Platform; training was given at the 11 September 2025 General Meeting. Consultations covered all NFs except Montserrat and French Saint Martin. Every match of every 2025 event was streamed live; ECVA's YouTube channels were blocked, losing over three years of archived footage, and appeals have been unsuccessful. Photo: 10 Pictures &amp; Media/2025/Slideshow pictures/IMG_0366.jpg.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 ECVA Report of Activities, 1 October 2025 to 30 September 2026 (FSRC revised). Workshop 11–13 December 2025; AGM 14 December 2025, St. Kitts Marriott Resort. AGM outcomes on streaming, commissions and calendar: ECVA Press &amp; Media Commission Report, Congress 2026. The Canva training was delivered by the Press Delegate.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 ECVA Report of Activities, 1 October 2025 to 30 September 2026 (FSRC revised). 1–3 May 2026, Cul de Sac sand courts, Saint Lucia. 12 women's and 13 men's teams entered; nine countries represented.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 ECVA Report of Activities, 1 October 2025 to 30 September 2026 (FSRC revised). 10–12 July 2026, Marriott beach venue, Frigate Bay, St. Kitts. ECVA delivered coach and referee courses alongside the championship. Men's bronze: St. Kitts and Nevis, Pencheon / Shiwamber (confirmed by the President).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 ECVA Report of Activities, 1 October 2025 to 30 September 2026 (FSRC revised). 12–16 August 2026, Tortola. Eight men's teams (Anguilla, Antigua and Barbuda, Bermuda, BVI, Dominica, Grenada, Saint Lucia, St. Vincent and the Grenadines) and seven women's teams (Anguilla, Antigua and Barbuda, Bermuda, BVI, Dominica, Grenada, Saint Lucia). Medal-match scores: ecvolleyball.com tournament pages (men: VIN 3–1 LCA, DMA 3–2 BER; women: BER 3–1 ANT 25–23, 27–25, 21–25, 25–20; LCA 3–0 IVB).</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Compiled from 13 podiums: 2025 Senior Beach (W, M), U21 Beach (W, M), Men's and Women's Final 4, U23 Men's; 2026 Senior Beach (W, M), U20 Beach (W, M), Senior Indoor (M, W). Totals (gold-silver-bronze): Saint Lucia 4-4-2; Bermuda 2-3-0; Dominica 2-1-5; St. Kitts and Nevis 2-1-2; Antigua and Barbuda 1-3-1; Grenada 1-0-3; St. Vincent and the Grenadines 1-0-0; Sint Maarten 0-1-0. Sources: 2025 President's Report, Report of Activities 2025–26, ecvolleyball.com.</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Photos from 10 Pictures &amp; Media/2026: Senior Beach (KE4A2447), DJaaden - ECVA U20 (DSC09710), Senior Indoor - BVI (KE4A100702, KE4A899401), National Referee Course (IMG_0809), Level 1 Coaches Course (PHOTO-2026-08-22-13-27-14).</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 ECVA Report of Activities, 1 October 2025 to 30 September 2026 (FSRC revised). July 2026 programme, St. Kitts and Nevis: coaches course 6–10 July; IRCC / international course 7–12 July; national referee course 8–9 July; U20 championship 10–12 July. FIVB Beach Volleyball Coaches Course instructor: Mark Kontopoulos. Rick Bevis led the Advanced Beach Coaches Seminar and the Athlete Training Camp, not the FIVB course (clarified by the President). Referee course instructors as listed in the Report of Activities. Participants who met course requirements received certificates. Athletes and coaches not on the FIVB course arrived Monday 6 July. Training Camp (Rick Bevis) Tuesday–Wednesday 7–8 July, light sessions Thursday 9 July. Advanced Beach Coaches Seminar 7–8 July in concert with the camp, certificates 10 July. Athlete365 Career+ Workshop (Hazel-Ann Regis-Buckels, SKNOC) 7–8 July.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 ECVA Report of Activities, 1 October 2025 to 30 September 2026 (FSRC revised). BVI referee course: online sessions 21 July – 6 August, classroom 10–11 August, practical training 12–16 August; officials from 12 territories. FIVB Level 1 coaches course 17–21 August 2026, coaches from 11 National Federations, instructor Rick Bevis; all participants certified. Partners: BVI NOC, BVI Volleyball Federation and Olympic Solidarity.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 ECVA Report of Activities, 1 October 2025 to 30 September 2026 (FSRC revised). Slides 21–22: FIVB Empowerment and Knowledge Transfer; support to member organisations.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Summary only; each commission presents its own report. Technical: ECVA 2026 Technical Report (Shane Roachford, 10 October 2026): 147 Twitch stream hours across three deployments; six championships supported by VIS and VolleyStation Score/Ref. Press: ECVA Press &amp; Media Commission Report, Congress 2026 (Judy Larocque): 3.1M Facebook views May 2025 – October 2026, ~80 articles on the NORCECA portal, 1,167 Instagram followers, YouTube channel removed over copyright. Referees: ECVA 2025 Referee Commission Report (Chair Reginald Willemsberg, SXM, member of the NORCECA Referee Commission): ECVA National Beach Volleyball Referee Course, Frigate Bay, 4–8 June 2025, instructors Brian Hiebert and Kenneth Waugh, 17 national referees (5 women, 12 men) from 10 NFs plus 5 experienced beach referees; virtual referee clinics via MS Teams introduced in 2025, led by R. Willemsberg and B. Charles; 41 ECVA referees (plus Brian Charles, TTO) registered with the FIVB and officiated at ECVA tournaments 2023–2025, from 10 federations, 11 of them women. Indoor international referees: Duane Daniel (VIN), Servani Eckersly (SXM), Shirlon Jeria-Hunte (LCA); continental candidates Rawle Lee (ANT), Monique Martis (EUX). Beach: FIVB international referees Keam Charlery and Elvin Germain (LCA), Julian Seraphine (DMA); continental Kemroy Percival and Rogol Mills-Costoso (SKN), Henry Matthew (ANT); continental candidate Micheal Hamilton (ANT). Eight member federations have no international referee. 2026 courses per the Report of Activities (St. Kitts national and international beach courses, July; BVI national course, officials from 12 territories).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Funding as advised by the President: US$240,000 from the FIVB through the Empowerment Programme, via the ten affiliated National Federations. Each NF received US$6,000 per course for four courses (beach volleyball coaches course, Level 1 coaches course, beach volleyball referee course, national referee course) and signed the funds over to ECVA: 10 × 4 × US$6,000 = US$240,000. Olympic Solidarity provided US$40,000. NORCECA supported each championship, each course and every team participating in the NORCECA beach tour, supports the ECVA website, and funded the equipment for the technical team and VIS. ECVA administered the funding, kept invoices and supporting documents, and coordinated reporting to FIVB, NORCECA and Olympic Solidarity (Report of Activities, slides 24–25).</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 ECVA Report of Activities, 1 October 2025 to 30 September 2026 (FSRC revised). Slides 23, 26–27. FIVB World Ranking positions: ECVA Facebook posts of 9 October 2026 cited in the Press &amp; Media Commission Report (after the reporting period).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Successes drawn from the Report of Activities and championship results. Challenges drawn from the Press &amp; Media Commission Report (host media resources, streaming, federation capacity, YouTube ban, manual data compilation) and the 2026 Technical Report (bandwidth, staffing and spares; manual re-entry between systems). Also worth noting: some ecvolleyball.com tournament listings need correcting, e.g. the 2025 U23 Men's Championship is listed as 12 Nov – 16 Oct 2025.</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Youth pathway and beach performance plan: 2025 President's Report, sections 9.3–9.4. Other priorities draw on the Report of Activities (regional membership, Sint Maarten AGM), the Press &amp; Media Commission recommendations for 2027 (streaming, host agreements, video channel, federation focal points) and the Technical Report priorities (host infrastructure, regional operators).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Rick Bevis (CAN) was very badly injured while on assignment in Bermuda in September 2026 and has a long and challenging recovery ahead. ECVA wishes him well. As advised by the President: FIVB coach in Bermuda for several seasons; coaching instructor for the FIVB Beach Volleyball Coaches Courses in St. Kitts in 2023 and 2024 under ECVA's Knowledge Transfer projects, and in June 2025 (2025 President's Report); instructor for the Advanced Beach Coaches Seminar and the Athlete Training Camp, St. Kitts, July 2026 (he did not teach the 2026 FIVB coaches course); instructor, FIVB Level 1 Coaches Course, Tortola, 17–21 August 2026. Photo supplied by the President.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Tribute to Darrion Roberts (1994–2026), National Libero, ECVA Scorer, Student of the Game. Photo from the ECVA 2026 Technical Report.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Board members as listed at ecvolleyball.com/about: Glenn Quinlan (President), Sabinah Clement (Vice President), Wilbur Harrigan OBE (Treasurer), Shayne Felicien (Secretary General), Elvin Henríquez (Member). Photo: medallists of the 2026 ECVA Senior Championships, Tortola.</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image" Target="../media/image-1002-1.png"/><Relationship Id="rId2"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image" Target="../media/image-1003-1.jpg"/><Relationship Id="rId2"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ONTENT">
    <p:bg>
      <p:bgPr>
        <a:solidFill>
          <a:srgbClr val="FFFFFF"/>
        </a:solidFill>
      </p:bgPr>
    </p:bg>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rtlCol="0"/>
          <a:lstStyle>
            <a:lvl1pPr indent="0" marL="0">
              <a:buNone/>
              <a:defRPr lang="en-US" sz="1200" b="1" spc="200" kern="0" dirty="0">
                <a:solidFill>
                  <a:schemeClr val="accent1"/>
                </a:solidFill>
              </a:defRPr>
            </a:lvl1pPr>
          </a:lstStyle>
          <a:p>
            <a:pPr indent="0" marL="0">
              <a:buNone/>
            </a:pP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rtlCol="0"/>
          <a:lstStyle>
            <a:lvl1pPr algn="l" indent="0" marL="0">
              <a:buNone/>
              <a:defRPr lang="en-US" sz="3200" b="1" dirty="0">
                <a:solidFill>
                  <a:schemeClr val="tx1"/>
                </a:solidFill>
                <a:latin typeface="Arial" pitchFamily="34" charset="0"/>
                <a:ea typeface="Arial" pitchFamily="34" charset="-122"/>
                <a:cs typeface="Arial" pitchFamily="34" charset="-120"/>
              </a:defRPr>
            </a:lvl1pPr>
          </a:lstStyle>
          <a:p>
            <a:pPr algn="l" indent="0" marL="0">
              <a:buNone/>
            </a:pPr>
            <a:endParaRPr lang="en-US" sz="3200" dirty="0"/>
          </a:p>
        </p:txBody>
      </p:sp>
      <p:sp>
        <p:nvSpPr>
          <p:cNvPr id="4" name="Text 0"/>
          <p:cNvSpPr/>
          <p:nvPr/>
        </p:nvSpPr>
        <p:spPr>
          <a:xfrm>
            <a:off x="548640" y="6400800"/>
            <a:ext cx="7315200" cy="274320"/>
          </a:xfrm>
          <a:prstGeom prst="rect">
            <a:avLst/>
          </a:prstGeom>
          <a:noFill/>
          <a:ln/>
        </p:spPr>
        <p:txBody>
          <a:bodyPr wrap="square" lIns="0" tIns="0" rIns="0" bIns="0" rtlCol="0" anchor="ctr"/>
          <a:lstStyle/>
          <a:p>
            <a:pPr indent="0" marL="0">
              <a:buNone/>
            </a:pPr>
            <a:r>
              <a:rPr lang="en-US" sz="1000" dirty="0">
                <a:solidFill>
                  <a:schemeClr val="accent5"/>
                </a:solidFill>
              </a:rPr>
              <a:t>ECVA  ·  President's Report 2025–2026</a:t>
            </a:r>
            <a:endParaRPr lang="en-US" sz="1000" dirty="0"/>
          </a:p>
        </p:txBody>
      </p:sp>
      <p:pic>
        <p:nvPicPr>
          <p:cNvPr id="5" name="Image 0" descr="/home/claude/build/img/logo_t.png">    </p:cNvPr>
          <p:cNvPicPr>
            <a:picLocks noChangeAspect="1"/>
          </p:cNvPicPr>
          <p:nvPr/>
        </p:nvPicPr>
        <p:blipFill>
          <a:blip r:embed="rId1"/>
          <a:stretch>
            <a:fillRect/>
          </a:stretch>
        </p:blipFill>
        <p:spPr>
          <a:xfrm>
            <a:off x="11018520" y="256032"/>
            <a:ext cx="621792" cy="685800"/>
          </a:xfrm>
          <a:prstGeom prst="rect">
            <a:avLst/>
          </a:prstGeom>
        </p:spPr>
      </p:pic>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B6B85"/>
                </a:solidFill>
              </a:defRPr>
            </a:lvl1pPr>
          </a:lstStyle>
          <a:p>
            <a:pPr algn="r"/>
            <a:fld id="{F7021451-1387-4CA6-816F-3879F97B5CBC}" type="slidenum">
              <a:rPr b="0" lang="en-US"/>
              <a:t>1002</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ARK">
    <p:bg>
      <p:bgPr>
        <a:solidFill>
          <a:srgbClr val="0B1F3A"/>
        </a:solidFill>
      </p:bgPr>
    </p:bg>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rtlCol="0"/>
          <a:lstStyle>
            <a:lvl1pPr indent="0" marL="0">
              <a:buNone/>
              <a:defRPr lang="en-US" sz="1200" b="1" spc="200" kern="0" dirty="0">
                <a:solidFill>
                  <a:schemeClr val="accent2"/>
                </a:solidFill>
              </a:defRPr>
            </a:lvl1pPr>
          </a:lstStyle>
          <a:p>
            <a:pPr indent="0" marL="0">
              <a:buNone/>
            </a:pP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rtlCol="0"/>
          <a:lstStyle>
            <a:lvl1pPr algn="l" indent="0" marL="0">
              <a:buNone/>
              <a:defRPr lang="en-US" sz="3200" b="1" dirty="0">
                <a:solidFill>
                  <a:schemeClr val="bg1"/>
                </a:solidFill>
                <a:latin typeface="Arial" pitchFamily="34" charset="0"/>
                <a:ea typeface="Arial" pitchFamily="34" charset="-122"/>
                <a:cs typeface="Arial" pitchFamily="34" charset="-120"/>
              </a:defRPr>
            </a:lvl1pPr>
          </a:lstStyle>
          <a:p>
            <a:pPr algn="l" indent="0" marL="0">
              <a:buNone/>
            </a:pPr>
            <a:endParaRPr lang="en-US" sz="3200" dirty="0"/>
          </a:p>
        </p:txBody>
      </p:sp>
      <p:sp>
        <p:nvSpPr>
          <p:cNvPr id="4" name="Text 0"/>
          <p:cNvSpPr/>
          <p:nvPr/>
        </p:nvSpPr>
        <p:spPr>
          <a:xfrm>
            <a:off x="548640" y="6400800"/>
            <a:ext cx="7315200" cy="274320"/>
          </a:xfrm>
          <a:prstGeom prst="rect">
            <a:avLst/>
          </a:prstGeom>
          <a:noFill/>
          <a:ln/>
        </p:spPr>
        <p:txBody>
          <a:bodyPr wrap="square" lIns="0" tIns="0" rIns="0" bIns="0" rtlCol="0" anchor="ctr"/>
          <a:lstStyle/>
          <a:p>
            <a:pPr indent="0" marL="0">
              <a:buNone/>
            </a:pPr>
            <a:r>
              <a:rPr lang="en-US" sz="1000" dirty="0">
                <a:solidFill>
                  <a:schemeClr val="bg2"/>
                </a:solidFill>
              </a:rPr>
              <a:t>ECVA  ·  President's Report 2025–2026</a:t>
            </a:r>
            <a:endParaRPr lang="en-US" sz="1000" dirty="0"/>
          </a:p>
        </p:txBody>
      </p:sp>
      <p:sp>
        <p:nvSpPr>
          <p:cNvPr id="5" name="Shape 1"/>
          <p:cNvSpPr/>
          <p:nvPr/>
        </p:nvSpPr>
        <p:spPr>
          <a:xfrm>
            <a:off x="10927080" y="201168"/>
            <a:ext cx="786384" cy="804672"/>
          </a:xfrm>
          <a:prstGeom prst="rect">
            <a:avLst>
              <a:gd name="adj" fmla="val 9302"/>
            </a:avLst>
          </a:prstGeom>
          <a:solidFill>
            <a:srgbClr val="FFFFFF"/>
          </a:solidFill>
          <a:ln/>
        </p:spPr>
      </p:sp>
      <p:pic>
        <p:nvPicPr>
          <p:cNvPr id="6" name="Image 0" descr="/home/claude/build/img/logo.jpg">    </p:cNvPr>
          <p:cNvPicPr>
            <a:picLocks noChangeAspect="1"/>
          </p:cNvPicPr>
          <p:nvPr/>
        </p:nvPicPr>
        <p:blipFill>
          <a:blip r:embed="rId1"/>
          <a:stretch>
            <a:fillRect/>
          </a:stretch>
        </p:blipFill>
        <p:spPr>
          <a:xfrm>
            <a:off x="11000232" y="256032"/>
            <a:ext cx="630936" cy="694944"/>
          </a:xfrm>
          <a:prstGeom prst="rect">
            <a:avLst/>
          </a:prstGeom>
        </p:spPr>
      </p:pic>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EEF3F8"/>
                </a:solidFill>
              </a:defRPr>
            </a:lvl1pPr>
          </a:lstStyle>
          <a:p>
            <a:pPr algn="r"/>
            <a:fld id="{F7021451-1387-4CA6-816F-3879F97B5CBC}" type="slidenum">
              <a:rPr b="0" lang="en-US"/>
              <a:t>1003</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BLANK_DARK">
    <p:bg>
      <p:bgPr>
        <a:solidFill>
          <a:srgbClr val="0B1F3A"/>
        </a:solidFill>
      </p:bgPr>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B6B85"/>
                </a:solidFill>
              </a:defRPr>
            </a:lvl1pPr>
          </a:lstStyle>
          <a:p>
            <a:pPr algn="r"/>
            <a:fld id="{F7021451-1387-4CA6-816F-3879F97B5CBC}" type="slidenum">
              <a:rPr b="0" lang="en-US"/>
              <a:t>null</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jpg"/><Relationship Id="rId2" Type="http://schemas.openxmlformats.org/officeDocument/2006/relationships/image" Target="../media/image-1-2.jpg"/><Relationship Id="rId3" Type="http://schemas.openxmlformats.org/officeDocument/2006/relationships/slideLayout" Target="../slideLayouts/slideLayout4.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2-2.png"/><Relationship Id="rId3" Type="http://schemas.openxmlformats.org/officeDocument/2006/relationships/image" Target="../media/image-2-3.png"/><Relationship Id="rId4" Type="http://schemas.openxmlformats.org/officeDocument/2006/relationships/image" Target="../media/image-2-4.png"/><Relationship Id="rId5" Type="http://schemas.openxmlformats.org/officeDocument/2006/relationships/image" Target="../media/image-2-5.png"/><Relationship Id="rId6" Type="http://schemas.openxmlformats.org/officeDocument/2006/relationships/image" Target="../media/image-2-6.png"/><Relationship Id="rId7" Type="http://schemas.openxmlformats.org/officeDocument/2006/relationships/slideLayout" Target="../slideLayouts/slideLayout3.xml"/><Relationship Id="rId8"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image" Target="../media/image-3-2.png"/><Relationship Id="rId3" Type="http://schemas.openxmlformats.org/officeDocument/2006/relationships/image" Target="../media/image-3-3.png"/><Relationship Id="rId4" Type="http://schemas.openxmlformats.org/officeDocument/2006/relationships/image" Target="../media/image-3-4.png"/><Relationship Id="rId5" Type="http://schemas.openxmlformats.org/officeDocument/2006/relationships/image" Target="../media/image-3-5.png"/><Relationship Id="rId6" Type="http://schemas.openxmlformats.org/officeDocument/2006/relationships/slideLayout" Target="../slideLayouts/slideLayout3.xml"/><Relationship Id="rId7"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g"/><Relationship Id="rId2" Type="http://schemas.openxmlformats.org/officeDocument/2006/relationships/image" Target="../media/image-6-2.jpg"/><Relationship Id="rId3" Type="http://schemas.openxmlformats.org/officeDocument/2006/relationships/slideLayout" Target="../slideLayouts/slideLayout2.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jpg"/><Relationship Id="rId2" Type="http://schemas.openxmlformats.org/officeDocument/2006/relationships/image" Target="../media/image-7-2.jpg"/><Relationship Id="rId3" Type="http://schemas.openxmlformats.org/officeDocument/2006/relationships/slideLayout" Target="../slideLayouts/slideLayout2.xml"/><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jpg"/><Relationship Id="rId2" Type="http://schemas.openxmlformats.org/officeDocument/2006/relationships/image" Target="../media/image-8-2.jpg"/><Relationship Id="rId3" Type="http://schemas.openxmlformats.org/officeDocument/2006/relationships/slideLayout" Target="../slideLayouts/slideLayout2.xml"/><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g"/><Relationship Id="rId2" Type="http://schemas.openxmlformats.org/officeDocument/2006/relationships/slideLayout" Target="../slideLayouts/slideLayout2.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jpg"/><Relationship Id="rId2" Type="http://schemas.openxmlformats.org/officeDocument/2006/relationships/image" Target="../media/image-10-2.png"/><Relationship Id="rId3" Type="http://schemas.openxmlformats.org/officeDocument/2006/relationships/image" Target="../media/image-10-3.png"/><Relationship Id="rId4" Type="http://schemas.openxmlformats.org/officeDocument/2006/relationships/image" Target="../media/image-10-4.png"/><Relationship Id="rId5" Type="http://schemas.openxmlformats.org/officeDocument/2006/relationships/image" Target="../media/image-10-5.png"/><Relationship Id="rId6" Type="http://schemas.openxmlformats.org/officeDocument/2006/relationships/image" Target="../media/image-10-6.png"/><Relationship Id="rId7" Type="http://schemas.openxmlformats.org/officeDocument/2006/relationships/slideLayout" Target="../slideLayouts/slideLayout2.xml"/><Relationship Id="rId8"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jpg"/><Relationship Id="rId2" Type="http://schemas.openxmlformats.org/officeDocument/2006/relationships/image" Target="../media/image-11-2.png"/><Relationship Id="rId3" Type="http://schemas.openxmlformats.org/officeDocument/2006/relationships/slideLayout" Target="../slideLayouts/slideLayout2.xml"/><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jpg"/><Relationship Id="rId2" Type="http://schemas.openxmlformats.org/officeDocument/2006/relationships/image" Target="../media/image-12-2.jpg"/><Relationship Id="rId3" Type="http://schemas.openxmlformats.org/officeDocument/2006/relationships/slideLayout" Target="../slideLayouts/slideLayout2.xml"/><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jpg"/><Relationship Id="rId2" Type="http://schemas.openxmlformats.org/officeDocument/2006/relationships/image" Target="../media/image-13-2.jpg"/><Relationship Id="rId3" Type="http://schemas.openxmlformats.org/officeDocument/2006/relationships/slideLayout" Target="../slideLayouts/slideLayout2.xml"/><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jpg"/><Relationship Id="rId2" Type="http://schemas.openxmlformats.org/officeDocument/2006/relationships/image" Target="../media/image-14-2.jpg"/><Relationship Id="rId3" Type="http://schemas.openxmlformats.org/officeDocument/2006/relationships/slideLayout" Target="../slideLayouts/slideLayout2.xml"/><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chart" Target="/ppt/charts/chart1.xml"/><Relationship Id="rId2" Type="http://schemas.openxmlformats.org/officeDocument/2006/relationships/slideLayout" Target="../slideLayouts/slideLayout2.xml"/><Relationship Id="rId3"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jpg"/><Relationship Id="rId2" Type="http://schemas.openxmlformats.org/officeDocument/2006/relationships/image" Target="../media/image-16-2.jpg"/><Relationship Id="rId3" Type="http://schemas.openxmlformats.org/officeDocument/2006/relationships/image" Target="../media/image-16-3.jpg"/><Relationship Id="rId4" Type="http://schemas.openxmlformats.org/officeDocument/2006/relationships/image" Target="../media/image-16-4.jpg"/><Relationship Id="rId5" Type="http://schemas.openxmlformats.org/officeDocument/2006/relationships/image" Target="../media/image-16-5.jpg"/><Relationship Id="rId6" Type="http://schemas.openxmlformats.org/officeDocument/2006/relationships/image" Target="../media/image-16-6.jpg"/><Relationship Id="rId7" Type="http://schemas.openxmlformats.org/officeDocument/2006/relationships/slideLayout" Target="../slideLayouts/slideLayout2.xml"/><Relationship Id="rId8"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png"/><Relationship Id="rId2" Type="http://schemas.openxmlformats.org/officeDocument/2006/relationships/image" Target="../media/image-17-2.png"/><Relationship Id="rId3" Type="http://schemas.openxmlformats.org/officeDocument/2006/relationships/image" Target="../media/image-17-3.png"/><Relationship Id="rId4" Type="http://schemas.openxmlformats.org/officeDocument/2006/relationships/image" Target="../media/image-17-4.png"/><Relationship Id="rId5" Type="http://schemas.openxmlformats.org/officeDocument/2006/relationships/slideLayout" Target="../slideLayouts/slideLayout2.xml"/><Relationship Id="rId6"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jpg"/><Relationship Id="rId2" Type="http://schemas.openxmlformats.org/officeDocument/2006/relationships/image" Target="../media/image-18-2.jpg"/><Relationship Id="rId3" Type="http://schemas.openxmlformats.org/officeDocument/2006/relationships/slideLayout" Target="../slideLayouts/slideLayout2.xml"/><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image-19-1.png"/><Relationship Id="rId2" Type="http://schemas.openxmlformats.org/officeDocument/2006/relationships/image" Target="../media/image-19-2.png"/><Relationship Id="rId3" Type="http://schemas.openxmlformats.org/officeDocument/2006/relationships/image" Target="../media/image-19-3.png"/><Relationship Id="rId4" Type="http://schemas.openxmlformats.org/officeDocument/2006/relationships/slideLayout" Target="../slideLayouts/slideLayout2.xml"/><Relationship Id="rId5"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image" Target="../media/image-20-1.png"/><Relationship Id="rId2" Type="http://schemas.openxmlformats.org/officeDocument/2006/relationships/image" Target="../media/image-20-2.png"/><Relationship Id="rId3" Type="http://schemas.openxmlformats.org/officeDocument/2006/relationships/image" Target="../media/image-20-3.png"/><Relationship Id="rId4" Type="http://schemas.openxmlformats.org/officeDocument/2006/relationships/slideLayout" Target="../slideLayouts/slideLayout3.xml"/><Relationship Id="rId5"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image" Target="../media/image-21-1.png"/><Relationship Id="rId2" Type="http://schemas.openxmlformats.org/officeDocument/2006/relationships/slideLayout" Target="../slideLayouts/slideLayout2.xml"/><Relationship Id="rId3"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image" Target="../media/image-22-1.png"/><Relationship Id="rId2" Type="http://schemas.openxmlformats.org/officeDocument/2006/relationships/image" Target="../media/image-22-2.png"/><Relationship Id="rId3" Type="http://schemas.openxmlformats.org/officeDocument/2006/relationships/image" Target="../media/image-22-3.png"/><Relationship Id="rId4" Type="http://schemas.openxmlformats.org/officeDocument/2006/relationships/image" Target="../media/image-22-4.png"/><Relationship Id="rId5" Type="http://schemas.openxmlformats.org/officeDocument/2006/relationships/slideLayout" Target="../slideLayouts/slideLayout2.xml"/><Relationship Id="rId6"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image" Target="../media/image-23-1.png"/><Relationship Id="rId2" Type="http://schemas.openxmlformats.org/officeDocument/2006/relationships/image" Target="../media/image-23-2.png"/><Relationship Id="rId3" Type="http://schemas.openxmlformats.org/officeDocument/2006/relationships/slideLayout" Target="../slideLayouts/slideLayout2.xml"/><Relationship Id="rId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image" Target="../media/image-24-1.png"/><Relationship Id="rId2" Type="http://schemas.openxmlformats.org/officeDocument/2006/relationships/image" Target="../media/image-24-2.png"/><Relationship Id="rId3" Type="http://schemas.openxmlformats.org/officeDocument/2006/relationships/image" Target="../media/image-24-3.png"/><Relationship Id="rId4" Type="http://schemas.openxmlformats.org/officeDocument/2006/relationships/image" Target="../media/image-24-4.png"/><Relationship Id="rId5" Type="http://schemas.openxmlformats.org/officeDocument/2006/relationships/image" Target="../media/image-24-5.png"/><Relationship Id="rId6" Type="http://schemas.openxmlformats.org/officeDocument/2006/relationships/image" Target="../media/image-24-6.png"/><Relationship Id="rId7" Type="http://schemas.openxmlformats.org/officeDocument/2006/relationships/slideLayout" Target="../slideLayouts/slideLayout2.xml"/><Relationship Id="rId8"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image" Target="../media/image-25-1.png"/><Relationship Id="rId2" Type="http://schemas.openxmlformats.org/officeDocument/2006/relationships/image" Target="../media/image-25-2.png"/><Relationship Id="rId3" Type="http://schemas.openxmlformats.org/officeDocument/2006/relationships/image" Target="../media/image-25-3.png"/><Relationship Id="rId4" Type="http://schemas.openxmlformats.org/officeDocument/2006/relationships/image" Target="../media/image-25-4.png"/><Relationship Id="rId5" Type="http://schemas.openxmlformats.org/officeDocument/2006/relationships/image" Target="../media/image-25-5.jpg"/><Relationship Id="rId6" Type="http://schemas.openxmlformats.org/officeDocument/2006/relationships/slideLayout" Target="../slideLayouts/slideLayout3.xml"/><Relationship Id="rId7"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image" Target="../media/image-26-1.jpg"/><Relationship Id="rId2" Type="http://schemas.openxmlformats.org/officeDocument/2006/relationships/slideLayout" Target="../slideLayouts/slideLayout4.xml"/><Relationship Id="rId3"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image" Target="../media/image-27-1.jpg"/><Relationship Id="rId2" Type="http://schemas.openxmlformats.org/officeDocument/2006/relationships/image" Target="../media/image-27-2.jpg"/><Relationship Id="rId3" Type="http://schemas.openxmlformats.org/officeDocument/2006/relationships/slideLayout" Target="../slideLayouts/slideLayout4.xml"/><Relationship Id="rId4" Type="http://schemas.openxmlformats.org/officeDocument/2006/relationships/notesSlide" Target="../notesSlides/notesSlide27.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cover photo" descr="/home/claude/build/img/n_cover.jpg">    </p:cNvPr>
          <p:cNvPicPr>
            <a:picLocks noChangeAspect="1"/>
          </p:cNvPicPr>
          <p:nvPr/>
        </p:nvPicPr>
        <p:blipFill>
          <a:blip r:embed="rId1"/>
          <a:stretch>
            <a:fillRect/>
          </a:stretch>
        </p:blipFill>
        <p:spPr>
          <a:xfrm>
            <a:off x="5120640" y="0"/>
            <a:ext cx="7071055" cy="6858000"/>
          </a:xfrm>
          <a:prstGeom prst="rect">
            <a:avLst/>
          </a:prstGeom>
        </p:spPr>
      </p:pic>
      <p:sp>
        <p:nvSpPr>
          <p:cNvPr id="3" name="logo tile"/>
          <p:cNvSpPr/>
          <p:nvPr/>
        </p:nvSpPr>
        <p:spPr>
          <a:xfrm>
            <a:off x="548640" y="457200"/>
            <a:ext cx="1188720" cy="1261872"/>
          </a:xfrm>
          <a:prstGeom prst="roundRect">
            <a:avLst>
              <a:gd name="adj" fmla="val 7692"/>
            </a:avLst>
          </a:prstGeom>
          <a:solidFill>
            <a:srgbClr val="FFFFFF"/>
          </a:solidFill>
          <a:ln/>
        </p:spPr>
      </p:sp>
      <p:pic>
        <p:nvPicPr>
          <p:cNvPr id="4" name="ECVA logo" descr="/home/claude/build/img/logo.jpg">    </p:cNvPr>
          <p:cNvPicPr>
            <a:picLocks noChangeAspect="1"/>
          </p:cNvPicPr>
          <p:nvPr/>
        </p:nvPicPr>
        <p:blipFill>
          <a:blip r:embed="rId2"/>
          <a:stretch>
            <a:fillRect/>
          </a:stretch>
        </p:blipFill>
        <p:spPr>
          <a:xfrm>
            <a:off x="640080" y="512064"/>
            <a:ext cx="1005840" cy="1106424"/>
          </a:xfrm>
          <a:prstGeom prst="rect">
            <a:avLst/>
          </a:prstGeom>
        </p:spPr>
      </p:pic>
      <p:sp>
        <p:nvSpPr>
          <p:cNvPr id="5" name="Text 1"/>
          <p:cNvSpPr txBox="1"/>
          <p:nvPr/>
        </p:nvSpPr>
        <p:spPr>
          <a:xfrm>
            <a:off x="548640" y="1874520"/>
            <a:ext cx="4297680" cy="457200"/>
          </a:xfrm>
          <a:prstGeom prst="rect">
            <a:avLst/>
          </a:prstGeom>
          <a:noFill/>
          <a:ln/>
        </p:spPr>
        <p:txBody>
          <a:bodyPr wrap="square" lIns="0" tIns="0" rIns="0" bIns="0" rtlCol="0" anchor="t"/>
          <a:lstStyle/>
          <a:p>
            <a:pPr indent="0" marL="0">
              <a:buNone/>
            </a:pPr>
            <a:r>
              <a:rPr lang="en-US" sz="1300" b="1" spc="200" kern="0" dirty="0">
                <a:solidFill>
                  <a:schemeClr val="accent1"/>
                </a:solidFill>
              </a:rPr>
              <a:t>EASTERN CARIBBEAN VOLLEYBALL ASSOCIATION</a:t>
            </a:r>
            <a:endParaRPr lang="en-US" sz="1300" dirty="0"/>
          </a:p>
        </p:txBody>
      </p:sp>
      <p:sp>
        <p:nvSpPr>
          <p:cNvPr id="6" name="title"/>
          <p:cNvSpPr txBox="1"/>
          <p:nvPr/>
        </p:nvSpPr>
        <p:spPr>
          <a:xfrm>
            <a:off x="548640" y="2331720"/>
            <a:ext cx="4389120" cy="1554480"/>
          </a:xfrm>
          <a:prstGeom prst="rect">
            <a:avLst/>
          </a:prstGeom>
          <a:noFill/>
          <a:ln/>
        </p:spPr>
        <p:txBody>
          <a:bodyPr wrap="square" lIns="0" tIns="0" rIns="0" bIns="0" rtlCol="0" anchor="t"/>
          <a:lstStyle/>
          <a:p>
            <a:pPr indent="0" marL="0">
              <a:buNone/>
            </a:pPr>
            <a:r>
              <a:rPr lang="en-US" sz="4600" b="1" dirty="0">
                <a:solidFill>
                  <a:schemeClr val="bg1"/>
                </a:solidFill>
                <a:latin typeface="Arial" pitchFamily="34" charset="0"/>
                <a:ea typeface="Arial" pitchFamily="34" charset="-122"/>
                <a:cs typeface="Arial" pitchFamily="34" charset="-120"/>
              </a:rPr>
              <a:t>President's Report</a:t>
            </a:r>
            <a:endParaRPr lang="en-US" sz="4600" dirty="0"/>
          </a:p>
        </p:txBody>
      </p:sp>
      <p:sp>
        <p:nvSpPr>
          <p:cNvPr id="7" name="Text 3"/>
          <p:cNvSpPr txBox="1"/>
          <p:nvPr/>
        </p:nvSpPr>
        <p:spPr>
          <a:xfrm>
            <a:off x="548640" y="3931920"/>
            <a:ext cx="4389120" cy="457200"/>
          </a:xfrm>
          <a:prstGeom prst="rect">
            <a:avLst/>
          </a:prstGeom>
          <a:noFill/>
          <a:ln/>
        </p:spPr>
        <p:txBody>
          <a:bodyPr wrap="square" lIns="0" tIns="0" rIns="0" bIns="0" rtlCol="0" anchor="t"/>
          <a:lstStyle/>
          <a:p>
            <a:pPr indent="0" marL="0">
              <a:buNone/>
            </a:pPr>
            <a:r>
              <a:rPr lang="en-US" sz="2000" b="1" dirty="0">
                <a:solidFill>
                  <a:schemeClr val="accent2"/>
                </a:solidFill>
              </a:rPr>
              <a:t>January 2025 – September 2026</a:t>
            </a:r>
            <a:endParaRPr lang="en-US" sz="2000" dirty="0"/>
          </a:p>
        </p:txBody>
      </p:sp>
      <p:sp>
        <p:nvSpPr>
          <p:cNvPr id="8" name="Text 4"/>
          <p:cNvSpPr txBox="1"/>
          <p:nvPr/>
        </p:nvSpPr>
        <p:spPr>
          <a:xfrm>
            <a:off x="548640" y="4709160"/>
            <a:ext cx="4297680" cy="685800"/>
          </a:xfrm>
          <a:prstGeom prst="rect">
            <a:avLst/>
          </a:prstGeom>
          <a:noFill/>
          <a:ln/>
        </p:spPr>
        <p:txBody>
          <a:bodyPr wrap="square" lIns="0" tIns="0" rIns="0" bIns="0" rtlCol="0" anchor="t"/>
          <a:lstStyle/>
          <a:p>
            <a:pPr indent="0" marL="0">
              <a:buNone/>
            </a:pPr>
            <a:r>
              <a:rPr lang="en-US" sz="1600" b="1" dirty="0">
                <a:solidFill>
                  <a:schemeClr val="bg1"/>
                </a:solidFill>
              </a:rPr>
              <a:t>Glenn Quinlan</a:t>
            </a:r>
            <a:endParaRPr lang="en-US" sz="1600" dirty="0"/>
          </a:p>
          <a:p>
            <a:pPr indent="0" marL="0">
              <a:buNone/>
            </a:pPr>
            <a:r>
              <a:rPr lang="en-US" sz="1600" dirty="0">
                <a:solidFill>
                  <a:schemeClr val="bg2"/>
                </a:solidFill>
              </a:rPr>
              <a:t>President, ECVA</a:t>
            </a:r>
            <a:endParaRPr lang="en-US" sz="1600" dirty="0"/>
          </a:p>
        </p:txBody>
      </p:sp>
      <p:sp>
        <p:nvSpPr>
          <p:cNvPr id="9" name="Text 5"/>
          <p:cNvSpPr txBox="1"/>
          <p:nvPr/>
        </p:nvSpPr>
        <p:spPr>
          <a:xfrm>
            <a:off x="548640" y="6080760"/>
            <a:ext cx="4480560" cy="320040"/>
          </a:xfrm>
          <a:prstGeom prst="rect">
            <a:avLst/>
          </a:prstGeom>
          <a:noFill/>
          <a:ln/>
        </p:spPr>
        <p:txBody>
          <a:bodyPr wrap="square" lIns="0" tIns="0" rIns="0" bIns="0" rtlCol="0" anchor="t"/>
          <a:lstStyle/>
          <a:p>
            <a:pPr indent="0" marL="0">
              <a:buNone/>
            </a:pPr>
            <a:r>
              <a:rPr lang="en-US" sz="1200" b="1" dirty="0">
                <a:solidFill>
                  <a:schemeClr val="bg1"/>
                </a:solidFill>
              </a:rPr>
              <a:t>ECVA Annual General Meeting  ·  NORCECA General Assembly</a:t>
            </a:r>
            <a:endParaRPr lang="en-US" sz="12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2"/>
                </a:solidFill>
              </a:rPr>
              <a:t>2025–2026 AT A GLANCE</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bg1"/>
                </a:solidFill>
                <a:latin typeface="Arial" pitchFamily="34" charset="0"/>
                <a:ea typeface="Arial" pitchFamily="34" charset="-122"/>
                <a:cs typeface="Arial" pitchFamily="34" charset="-120"/>
              </a:rPr>
              <a:t>Two full seasons across the zone</a:t>
            </a:r>
            <a:endParaRPr lang="en-US" sz="3200" dirty="0"/>
          </a:p>
        </p:txBody>
      </p:sp>
      <p:sp>
        <p:nvSpPr>
          <p:cNvPr id="4" name="kpi championship events"/>
          <p:cNvSpPr/>
          <p:nvPr/>
        </p:nvSpPr>
        <p:spPr>
          <a:xfrm>
            <a:off x="548640" y="1508760"/>
            <a:ext cx="3520440" cy="1874520"/>
          </a:xfrm>
          <a:prstGeom prst="roundRect">
            <a:avLst>
              <a:gd name="adj" fmla="val 4878"/>
            </a:avLst>
          </a:prstGeom>
          <a:solidFill>
            <a:schemeClr val="tx2"/>
          </a:solidFill>
          <a:ln/>
        </p:spPr>
      </p:sp>
      <p:sp>
        <p:nvSpPr>
          <p:cNvPr id="5" name="championship events circle"/>
          <p:cNvSpPr/>
          <p:nvPr/>
        </p:nvSpPr>
        <p:spPr>
          <a:xfrm>
            <a:off x="3291840" y="1737360"/>
            <a:ext cx="548640" cy="548640"/>
          </a:xfrm>
          <a:prstGeom prst="ellipse">
            <a:avLst/>
          </a:prstGeom>
          <a:solidFill>
            <a:schemeClr val="accent1"/>
          </a:solidFill>
          <a:ln/>
        </p:spPr>
      </p:sp>
      <p:pic>
        <p:nvPicPr>
          <p:cNvPr id="6" name="championship events icon" descr="preencoded.png">    </p:cNvPr>
          <p:cNvPicPr>
            <a:picLocks noChangeAspect="1"/>
          </p:cNvPicPr>
          <p:nvPr/>
        </p:nvPicPr>
        <p:blipFill>
          <a:blip r:embed="rId1"/>
          <a:stretch>
            <a:fillRect/>
          </a:stretch>
        </p:blipFill>
        <p:spPr>
          <a:xfrm>
            <a:off x="3439973" y="1885493"/>
            <a:ext cx="252374" cy="252374"/>
          </a:xfrm>
          <a:prstGeom prst="rect">
            <a:avLst/>
          </a:prstGeom>
        </p:spPr>
      </p:pic>
      <p:sp>
        <p:nvSpPr>
          <p:cNvPr id="7" name="Text 4"/>
          <p:cNvSpPr txBox="1"/>
          <p:nvPr/>
        </p:nvSpPr>
        <p:spPr>
          <a:xfrm>
            <a:off x="822960" y="1691640"/>
            <a:ext cx="2468880" cy="777240"/>
          </a:xfrm>
          <a:prstGeom prst="rect">
            <a:avLst/>
          </a:prstGeom>
          <a:noFill/>
          <a:ln/>
        </p:spPr>
        <p:txBody>
          <a:bodyPr wrap="square" lIns="0" tIns="0" rIns="0" bIns="0" rtlCol="0" anchor="ctr"/>
          <a:lstStyle/>
          <a:p>
            <a:pPr indent="0" marL="0">
              <a:buNone/>
            </a:pPr>
            <a:r>
              <a:rPr lang="en-US" sz="4400" b="1" dirty="0">
                <a:solidFill>
                  <a:schemeClr val="accent2"/>
                </a:solidFill>
                <a:latin typeface="Arial" pitchFamily="34" charset="0"/>
                <a:ea typeface="Arial" pitchFamily="34" charset="-122"/>
                <a:cs typeface="Arial" pitchFamily="34" charset="-120"/>
              </a:rPr>
              <a:t>8</a:t>
            </a:r>
            <a:endParaRPr lang="en-US" sz="4400" dirty="0"/>
          </a:p>
        </p:txBody>
      </p:sp>
      <p:sp>
        <p:nvSpPr>
          <p:cNvPr id="8" name="Text 5"/>
          <p:cNvSpPr txBox="1"/>
          <p:nvPr/>
        </p:nvSpPr>
        <p:spPr>
          <a:xfrm>
            <a:off x="822960" y="2496312"/>
            <a:ext cx="3063240" cy="347472"/>
          </a:xfrm>
          <a:prstGeom prst="rect">
            <a:avLst/>
          </a:prstGeom>
          <a:noFill/>
          <a:ln/>
        </p:spPr>
        <p:txBody>
          <a:bodyPr wrap="square" lIns="0" tIns="0" rIns="0" bIns="0" rtlCol="0" anchor="t"/>
          <a:lstStyle/>
          <a:p>
            <a:pPr indent="0" marL="0">
              <a:buNone/>
            </a:pPr>
            <a:r>
              <a:rPr lang="en-US" sz="1600" b="1" dirty="0">
                <a:solidFill>
                  <a:schemeClr val="bg1"/>
                </a:solidFill>
              </a:rPr>
              <a:t>championship events</a:t>
            </a:r>
            <a:endParaRPr lang="en-US" sz="1600" dirty="0"/>
          </a:p>
        </p:txBody>
      </p:sp>
      <p:sp>
        <p:nvSpPr>
          <p:cNvPr id="9" name="Text 6"/>
          <p:cNvSpPr txBox="1"/>
          <p:nvPr/>
        </p:nvSpPr>
        <p:spPr>
          <a:xfrm>
            <a:off x="822960" y="2834640"/>
            <a:ext cx="3063240" cy="411480"/>
          </a:xfrm>
          <a:prstGeom prst="rect">
            <a:avLst/>
          </a:prstGeom>
          <a:noFill/>
          <a:ln/>
        </p:spPr>
        <p:txBody>
          <a:bodyPr wrap="square" lIns="0" tIns="0" rIns="0" bIns="0" rtlCol="0" anchor="t"/>
          <a:lstStyle/>
          <a:p>
            <a:pPr indent="0" marL="0">
              <a:buNone/>
            </a:pPr>
            <a:r>
              <a:rPr lang="en-US" sz="1200" dirty="0">
                <a:solidFill>
                  <a:schemeClr val="bg2"/>
                </a:solidFill>
              </a:rPr>
              <a:t>13 men's and women's competitions</a:t>
            </a:r>
            <a:endParaRPr lang="en-US" sz="1200" dirty="0"/>
          </a:p>
        </p:txBody>
      </p:sp>
      <p:sp>
        <p:nvSpPr>
          <p:cNvPr id="10" name="kpi coach and referee courses"/>
          <p:cNvSpPr/>
          <p:nvPr/>
        </p:nvSpPr>
        <p:spPr>
          <a:xfrm>
            <a:off x="4343400" y="1508760"/>
            <a:ext cx="3520440" cy="1874520"/>
          </a:xfrm>
          <a:prstGeom prst="roundRect">
            <a:avLst>
              <a:gd name="adj" fmla="val 4878"/>
            </a:avLst>
          </a:prstGeom>
          <a:solidFill>
            <a:schemeClr val="tx2"/>
          </a:solidFill>
          <a:ln/>
        </p:spPr>
      </p:sp>
      <p:sp>
        <p:nvSpPr>
          <p:cNvPr id="11" name="coach and referee courses circle"/>
          <p:cNvSpPr/>
          <p:nvPr/>
        </p:nvSpPr>
        <p:spPr>
          <a:xfrm>
            <a:off x="7086600" y="1737360"/>
            <a:ext cx="548640" cy="548640"/>
          </a:xfrm>
          <a:prstGeom prst="ellipse">
            <a:avLst/>
          </a:prstGeom>
          <a:solidFill>
            <a:schemeClr val="accent1"/>
          </a:solidFill>
          <a:ln/>
        </p:spPr>
      </p:sp>
      <p:pic>
        <p:nvPicPr>
          <p:cNvPr id="12" name="coach and referee courses icon" descr="preencoded.png">    </p:cNvPr>
          <p:cNvPicPr>
            <a:picLocks noChangeAspect="1"/>
          </p:cNvPicPr>
          <p:nvPr/>
        </p:nvPicPr>
        <p:blipFill>
          <a:blip r:embed="rId2"/>
          <a:stretch>
            <a:fillRect/>
          </a:stretch>
        </p:blipFill>
        <p:spPr>
          <a:xfrm>
            <a:off x="7234733" y="1885493"/>
            <a:ext cx="252374" cy="252374"/>
          </a:xfrm>
          <a:prstGeom prst="rect">
            <a:avLst/>
          </a:prstGeom>
        </p:spPr>
      </p:pic>
      <p:sp>
        <p:nvSpPr>
          <p:cNvPr id="13" name="Text 9"/>
          <p:cNvSpPr txBox="1"/>
          <p:nvPr/>
        </p:nvSpPr>
        <p:spPr>
          <a:xfrm>
            <a:off x="4617720" y="1691640"/>
            <a:ext cx="2468880" cy="777240"/>
          </a:xfrm>
          <a:prstGeom prst="rect">
            <a:avLst/>
          </a:prstGeom>
          <a:noFill/>
          <a:ln/>
        </p:spPr>
        <p:txBody>
          <a:bodyPr wrap="square" lIns="0" tIns="0" rIns="0" bIns="0" rtlCol="0" anchor="ctr"/>
          <a:lstStyle/>
          <a:p>
            <a:pPr indent="0" marL="0">
              <a:buNone/>
            </a:pPr>
            <a:r>
              <a:rPr lang="en-US" sz="4400" b="1" dirty="0">
                <a:solidFill>
                  <a:schemeClr val="accent2"/>
                </a:solidFill>
                <a:latin typeface="Arial" pitchFamily="34" charset="0"/>
                <a:ea typeface="Arial" pitchFamily="34" charset="-122"/>
                <a:cs typeface="Arial" pitchFamily="34" charset="-120"/>
              </a:rPr>
              <a:t>9</a:t>
            </a:r>
            <a:endParaRPr lang="en-US" sz="4400" dirty="0"/>
          </a:p>
        </p:txBody>
      </p:sp>
      <p:sp>
        <p:nvSpPr>
          <p:cNvPr id="14" name="Text 10"/>
          <p:cNvSpPr txBox="1"/>
          <p:nvPr/>
        </p:nvSpPr>
        <p:spPr>
          <a:xfrm>
            <a:off x="4617720" y="2496312"/>
            <a:ext cx="3063240" cy="347472"/>
          </a:xfrm>
          <a:prstGeom prst="rect">
            <a:avLst/>
          </a:prstGeom>
          <a:noFill/>
          <a:ln/>
        </p:spPr>
        <p:txBody>
          <a:bodyPr wrap="square" lIns="0" tIns="0" rIns="0" bIns="0" rtlCol="0" anchor="t"/>
          <a:lstStyle/>
          <a:p>
            <a:pPr indent="0" marL="0">
              <a:buNone/>
            </a:pPr>
            <a:r>
              <a:rPr lang="en-US" sz="1600" b="1" dirty="0">
                <a:solidFill>
                  <a:schemeClr val="bg1"/>
                </a:solidFill>
              </a:rPr>
              <a:t>coach and referee courses</a:t>
            </a:r>
            <a:endParaRPr lang="en-US" sz="1600" dirty="0"/>
          </a:p>
        </p:txBody>
      </p:sp>
      <p:sp>
        <p:nvSpPr>
          <p:cNvPr id="15" name="Text 11"/>
          <p:cNvSpPr txBox="1"/>
          <p:nvPr/>
        </p:nvSpPr>
        <p:spPr>
          <a:xfrm>
            <a:off x="4617720" y="2834640"/>
            <a:ext cx="3063240" cy="411480"/>
          </a:xfrm>
          <a:prstGeom prst="rect">
            <a:avLst/>
          </a:prstGeom>
          <a:noFill/>
          <a:ln/>
        </p:spPr>
        <p:txBody>
          <a:bodyPr wrap="square" lIns="0" tIns="0" rIns="0" bIns="0" rtlCol="0" anchor="t"/>
          <a:lstStyle/>
          <a:p>
            <a:pPr indent="0" marL="0">
              <a:buNone/>
            </a:pPr>
            <a:r>
              <a:rPr lang="en-US" sz="1200" dirty="0">
                <a:solidFill>
                  <a:schemeClr val="bg2"/>
                </a:solidFill>
              </a:rPr>
              <a:t>Plus a training camp, Athlete365 workshop and seminars</a:t>
            </a:r>
            <a:endParaRPr lang="en-US" sz="1200" dirty="0"/>
          </a:p>
        </p:txBody>
      </p:sp>
      <p:sp>
        <p:nvSpPr>
          <p:cNvPr id="16" name="kpi NORCECA investment, 2025"/>
          <p:cNvSpPr/>
          <p:nvPr/>
        </p:nvSpPr>
        <p:spPr>
          <a:xfrm>
            <a:off x="8138160" y="1508760"/>
            <a:ext cx="3520440" cy="1874520"/>
          </a:xfrm>
          <a:prstGeom prst="roundRect">
            <a:avLst>
              <a:gd name="adj" fmla="val 4878"/>
            </a:avLst>
          </a:prstGeom>
          <a:solidFill>
            <a:schemeClr val="tx2"/>
          </a:solidFill>
          <a:ln/>
        </p:spPr>
      </p:sp>
      <p:sp>
        <p:nvSpPr>
          <p:cNvPr id="17" name="NORCECA investment, 2025 circle"/>
          <p:cNvSpPr/>
          <p:nvPr/>
        </p:nvSpPr>
        <p:spPr>
          <a:xfrm>
            <a:off x="10881360" y="1737360"/>
            <a:ext cx="548640" cy="548640"/>
          </a:xfrm>
          <a:prstGeom prst="ellipse">
            <a:avLst/>
          </a:prstGeom>
          <a:solidFill>
            <a:schemeClr val="accent1"/>
          </a:solidFill>
          <a:ln/>
        </p:spPr>
      </p:sp>
      <p:pic>
        <p:nvPicPr>
          <p:cNvPr id="18" name="NORCECA investment, 2025 icon" descr="preencoded.png">    </p:cNvPr>
          <p:cNvPicPr>
            <a:picLocks noChangeAspect="1"/>
          </p:cNvPicPr>
          <p:nvPr/>
        </p:nvPicPr>
        <p:blipFill>
          <a:blip r:embed="rId3"/>
          <a:stretch>
            <a:fillRect/>
          </a:stretch>
        </p:blipFill>
        <p:spPr>
          <a:xfrm>
            <a:off x="11029493" y="1885493"/>
            <a:ext cx="252374" cy="252374"/>
          </a:xfrm>
          <a:prstGeom prst="rect">
            <a:avLst/>
          </a:prstGeom>
        </p:spPr>
      </p:pic>
      <p:sp>
        <p:nvSpPr>
          <p:cNvPr id="19" name="Text 14"/>
          <p:cNvSpPr txBox="1"/>
          <p:nvPr/>
        </p:nvSpPr>
        <p:spPr>
          <a:xfrm>
            <a:off x="8412480" y="1691640"/>
            <a:ext cx="2468880" cy="777240"/>
          </a:xfrm>
          <a:prstGeom prst="rect">
            <a:avLst/>
          </a:prstGeom>
          <a:noFill/>
          <a:ln/>
        </p:spPr>
        <p:txBody>
          <a:bodyPr wrap="square" lIns="0" tIns="0" rIns="0" bIns="0" rtlCol="0" anchor="ctr"/>
          <a:lstStyle/>
          <a:p>
            <a:pPr indent="0" marL="0">
              <a:buNone/>
            </a:pPr>
            <a:r>
              <a:rPr lang="en-US" sz="3600" b="1" dirty="0">
                <a:solidFill>
                  <a:schemeClr val="accent2"/>
                </a:solidFill>
                <a:latin typeface="Arial" pitchFamily="34" charset="0"/>
                <a:ea typeface="Arial" pitchFamily="34" charset="-122"/>
                <a:cs typeface="Arial" pitchFamily="34" charset="-120"/>
              </a:rPr>
              <a:t>US$618K</a:t>
            </a:r>
            <a:endParaRPr lang="en-US" sz="3600" dirty="0"/>
          </a:p>
        </p:txBody>
      </p:sp>
      <p:sp>
        <p:nvSpPr>
          <p:cNvPr id="20" name="Text 15"/>
          <p:cNvSpPr txBox="1"/>
          <p:nvPr/>
        </p:nvSpPr>
        <p:spPr>
          <a:xfrm>
            <a:off x="8412480" y="2496312"/>
            <a:ext cx="3063240" cy="347472"/>
          </a:xfrm>
          <a:prstGeom prst="rect">
            <a:avLst/>
          </a:prstGeom>
          <a:noFill/>
          <a:ln/>
        </p:spPr>
        <p:txBody>
          <a:bodyPr wrap="square" lIns="0" tIns="0" rIns="0" bIns="0" rtlCol="0" anchor="t"/>
          <a:lstStyle/>
          <a:p>
            <a:pPr indent="0" marL="0">
              <a:buNone/>
            </a:pPr>
            <a:r>
              <a:rPr lang="en-US" sz="1600" b="1" dirty="0">
                <a:solidFill>
                  <a:schemeClr val="bg1"/>
                </a:solidFill>
              </a:rPr>
              <a:t>NORCECA investment, 2025</a:t>
            </a:r>
            <a:endParaRPr lang="en-US" sz="1600" dirty="0"/>
          </a:p>
        </p:txBody>
      </p:sp>
      <p:sp>
        <p:nvSpPr>
          <p:cNvPr id="21" name="Text 16"/>
          <p:cNvSpPr txBox="1"/>
          <p:nvPr/>
        </p:nvSpPr>
        <p:spPr>
          <a:xfrm>
            <a:off x="8412480" y="2834640"/>
            <a:ext cx="3063240" cy="411480"/>
          </a:xfrm>
          <a:prstGeom prst="rect">
            <a:avLst/>
          </a:prstGeom>
          <a:noFill/>
          <a:ln/>
        </p:spPr>
        <p:txBody>
          <a:bodyPr wrap="square" lIns="0" tIns="0" rIns="0" bIns="0" rtlCol="0" anchor="t"/>
          <a:lstStyle/>
          <a:p>
            <a:pPr indent="0" marL="0">
              <a:buNone/>
            </a:pPr>
            <a:r>
              <a:rPr lang="en-US" sz="1200" dirty="0">
                <a:solidFill>
                  <a:schemeClr val="bg2"/>
                </a:solidFill>
              </a:rPr>
              <a:t>Audited: NORCECA Audited Report 2025</a:t>
            </a:r>
            <a:endParaRPr lang="en-US" sz="1200" dirty="0"/>
          </a:p>
        </p:txBody>
      </p:sp>
      <p:sp>
        <p:nvSpPr>
          <p:cNvPr id="22" name="kpi federations won medals"/>
          <p:cNvSpPr/>
          <p:nvPr/>
        </p:nvSpPr>
        <p:spPr>
          <a:xfrm>
            <a:off x="548640" y="3611880"/>
            <a:ext cx="3520440" cy="1874520"/>
          </a:xfrm>
          <a:prstGeom prst="roundRect">
            <a:avLst>
              <a:gd name="adj" fmla="val 4878"/>
            </a:avLst>
          </a:prstGeom>
          <a:solidFill>
            <a:schemeClr val="tx2"/>
          </a:solidFill>
          <a:ln/>
        </p:spPr>
      </p:sp>
      <p:sp>
        <p:nvSpPr>
          <p:cNvPr id="23" name="federations won medals circle"/>
          <p:cNvSpPr/>
          <p:nvPr/>
        </p:nvSpPr>
        <p:spPr>
          <a:xfrm>
            <a:off x="3291840" y="3840480"/>
            <a:ext cx="548640" cy="548640"/>
          </a:xfrm>
          <a:prstGeom prst="ellipse">
            <a:avLst/>
          </a:prstGeom>
          <a:solidFill>
            <a:schemeClr val="accent1"/>
          </a:solidFill>
          <a:ln/>
        </p:spPr>
      </p:sp>
      <p:pic>
        <p:nvPicPr>
          <p:cNvPr id="24" name="federations won medals icon" descr="preencoded.png">    </p:cNvPr>
          <p:cNvPicPr>
            <a:picLocks noChangeAspect="1"/>
          </p:cNvPicPr>
          <p:nvPr/>
        </p:nvPicPr>
        <p:blipFill>
          <a:blip r:embed="rId4"/>
          <a:stretch>
            <a:fillRect/>
          </a:stretch>
        </p:blipFill>
        <p:spPr>
          <a:xfrm>
            <a:off x="3439973" y="3988613"/>
            <a:ext cx="252374" cy="252374"/>
          </a:xfrm>
          <a:prstGeom prst="rect">
            <a:avLst/>
          </a:prstGeom>
        </p:spPr>
      </p:pic>
      <p:sp>
        <p:nvSpPr>
          <p:cNvPr id="25" name="Text 19"/>
          <p:cNvSpPr txBox="1"/>
          <p:nvPr/>
        </p:nvSpPr>
        <p:spPr>
          <a:xfrm>
            <a:off x="822960" y="3794760"/>
            <a:ext cx="2468880" cy="777240"/>
          </a:xfrm>
          <a:prstGeom prst="rect">
            <a:avLst/>
          </a:prstGeom>
          <a:noFill/>
          <a:ln/>
        </p:spPr>
        <p:txBody>
          <a:bodyPr wrap="square" lIns="0" tIns="0" rIns="0" bIns="0" rtlCol="0" anchor="ctr"/>
          <a:lstStyle/>
          <a:p>
            <a:pPr indent="0" marL="0">
              <a:buNone/>
            </a:pPr>
            <a:r>
              <a:rPr lang="en-US" sz="4400" b="1" dirty="0">
                <a:solidFill>
                  <a:schemeClr val="accent2"/>
                </a:solidFill>
                <a:latin typeface="Arial" pitchFamily="34" charset="0"/>
                <a:ea typeface="Arial" pitchFamily="34" charset="-122"/>
                <a:cs typeface="Arial" pitchFamily="34" charset="-120"/>
              </a:rPr>
              <a:t>8</a:t>
            </a:r>
            <a:endParaRPr lang="en-US" sz="4400" dirty="0"/>
          </a:p>
        </p:txBody>
      </p:sp>
      <p:sp>
        <p:nvSpPr>
          <p:cNvPr id="26" name="Text 20"/>
          <p:cNvSpPr txBox="1"/>
          <p:nvPr/>
        </p:nvSpPr>
        <p:spPr>
          <a:xfrm>
            <a:off x="822960" y="4599432"/>
            <a:ext cx="3063240" cy="347472"/>
          </a:xfrm>
          <a:prstGeom prst="rect">
            <a:avLst/>
          </a:prstGeom>
          <a:noFill/>
          <a:ln/>
        </p:spPr>
        <p:txBody>
          <a:bodyPr wrap="square" lIns="0" tIns="0" rIns="0" bIns="0" rtlCol="0" anchor="t"/>
          <a:lstStyle/>
          <a:p>
            <a:pPr indent="0" marL="0">
              <a:buNone/>
            </a:pPr>
            <a:r>
              <a:rPr lang="en-US" sz="1600" b="1" dirty="0">
                <a:solidFill>
                  <a:schemeClr val="bg1"/>
                </a:solidFill>
              </a:rPr>
              <a:t>federations won medals</a:t>
            </a:r>
            <a:endParaRPr lang="en-US" sz="1600" dirty="0"/>
          </a:p>
        </p:txBody>
      </p:sp>
      <p:sp>
        <p:nvSpPr>
          <p:cNvPr id="27" name="Text 21"/>
          <p:cNvSpPr txBox="1"/>
          <p:nvPr/>
        </p:nvSpPr>
        <p:spPr>
          <a:xfrm>
            <a:off x="822960" y="4937760"/>
            <a:ext cx="3063240" cy="411480"/>
          </a:xfrm>
          <a:prstGeom prst="rect">
            <a:avLst/>
          </a:prstGeom>
          <a:noFill/>
          <a:ln/>
        </p:spPr>
        <p:txBody>
          <a:bodyPr wrap="square" lIns="0" tIns="0" rIns="0" bIns="0" rtlCol="0" anchor="t"/>
          <a:lstStyle/>
          <a:p>
            <a:pPr indent="0" marL="0">
              <a:buNone/>
            </a:pPr>
            <a:r>
              <a:rPr lang="en-US" sz="1200" dirty="0">
                <a:solidFill>
                  <a:schemeClr val="bg2"/>
                </a:solidFill>
              </a:rPr>
              <a:t>39 medals across 13 competitions</a:t>
            </a:r>
            <a:endParaRPr lang="en-US" sz="1200" dirty="0"/>
          </a:p>
        </p:txBody>
      </p:sp>
      <p:sp>
        <p:nvSpPr>
          <p:cNvPr id="28" name="kpi FIVB and Olympic Solidarity, 2026"/>
          <p:cNvSpPr/>
          <p:nvPr/>
        </p:nvSpPr>
        <p:spPr>
          <a:xfrm>
            <a:off x="4343400" y="3611880"/>
            <a:ext cx="3520440" cy="1874520"/>
          </a:xfrm>
          <a:prstGeom prst="roundRect">
            <a:avLst>
              <a:gd name="adj" fmla="val 4878"/>
            </a:avLst>
          </a:prstGeom>
          <a:solidFill>
            <a:schemeClr val="tx2"/>
          </a:solidFill>
          <a:ln/>
        </p:spPr>
      </p:sp>
      <p:sp>
        <p:nvSpPr>
          <p:cNvPr id="29" name="FIVB and Olympic Solidarity, 2026 circle"/>
          <p:cNvSpPr/>
          <p:nvPr/>
        </p:nvSpPr>
        <p:spPr>
          <a:xfrm>
            <a:off x="7086600" y="3840480"/>
            <a:ext cx="548640" cy="548640"/>
          </a:xfrm>
          <a:prstGeom prst="ellipse">
            <a:avLst/>
          </a:prstGeom>
          <a:solidFill>
            <a:schemeClr val="accent1"/>
          </a:solidFill>
          <a:ln/>
        </p:spPr>
      </p:sp>
      <p:pic>
        <p:nvPicPr>
          <p:cNvPr id="30" name="FIVB and Olympic Solidarity, 2026 icon" descr="preencoded.png">    </p:cNvPr>
          <p:cNvPicPr>
            <a:picLocks noChangeAspect="1"/>
          </p:cNvPicPr>
          <p:nvPr/>
        </p:nvPicPr>
        <p:blipFill>
          <a:blip r:embed="rId5"/>
          <a:stretch>
            <a:fillRect/>
          </a:stretch>
        </p:blipFill>
        <p:spPr>
          <a:xfrm>
            <a:off x="7234733" y="3988613"/>
            <a:ext cx="252374" cy="252374"/>
          </a:xfrm>
          <a:prstGeom prst="rect">
            <a:avLst/>
          </a:prstGeom>
        </p:spPr>
      </p:pic>
      <p:sp>
        <p:nvSpPr>
          <p:cNvPr id="31" name="Text 24"/>
          <p:cNvSpPr txBox="1"/>
          <p:nvPr/>
        </p:nvSpPr>
        <p:spPr>
          <a:xfrm>
            <a:off x="4617720" y="3794760"/>
            <a:ext cx="2468880" cy="777240"/>
          </a:xfrm>
          <a:prstGeom prst="rect">
            <a:avLst/>
          </a:prstGeom>
          <a:noFill/>
          <a:ln/>
        </p:spPr>
        <p:txBody>
          <a:bodyPr wrap="square" lIns="0" tIns="0" rIns="0" bIns="0" rtlCol="0" anchor="ctr"/>
          <a:lstStyle/>
          <a:p>
            <a:pPr indent="0" marL="0">
              <a:buNone/>
            </a:pPr>
            <a:r>
              <a:rPr lang="en-US" sz="3600" b="1" dirty="0">
                <a:solidFill>
                  <a:schemeClr val="accent2"/>
                </a:solidFill>
                <a:latin typeface="Arial" pitchFamily="34" charset="0"/>
                <a:ea typeface="Arial" pitchFamily="34" charset="-122"/>
                <a:cs typeface="Arial" pitchFamily="34" charset="-120"/>
              </a:rPr>
              <a:t>US$280K</a:t>
            </a:r>
            <a:endParaRPr lang="en-US" sz="3600" dirty="0"/>
          </a:p>
        </p:txBody>
      </p:sp>
      <p:sp>
        <p:nvSpPr>
          <p:cNvPr id="32" name="Text 25"/>
          <p:cNvSpPr txBox="1"/>
          <p:nvPr/>
        </p:nvSpPr>
        <p:spPr>
          <a:xfrm>
            <a:off x="4617720" y="4599432"/>
            <a:ext cx="3063240" cy="347472"/>
          </a:xfrm>
          <a:prstGeom prst="rect">
            <a:avLst/>
          </a:prstGeom>
          <a:noFill/>
          <a:ln/>
        </p:spPr>
        <p:txBody>
          <a:bodyPr wrap="square" lIns="0" tIns="0" rIns="0" bIns="0" rtlCol="0" anchor="t"/>
          <a:lstStyle/>
          <a:p>
            <a:pPr indent="0" marL="0">
              <a:buNone/>
            </a:pPr>
            <a:r>
              <a:rPr lang="en-US" sz="1600" b="1" dirty="0">
                <a:solidFill>
                  <a:schemeClr val="bg1"/>
                </a:solidFill>
              </a:rPr>
              <a:t>FIVB and Olympic Solidarity, 2026</a:t>
            </a:r>
            <a:endParaRPr lang="en-US" sz="1600" dirty="0"/>
          </a:p>
        </p:txBody>
      </p:sp>
      <p:sp>
        <p:nvSpPr>
          <p:cNvPr id="33" name="Text 26"/>
          <p:cNvSpPr txBox="1"/>
          <p:nvPr/>
        </p:nvSpPr>
        <p:spPr>
          <a:xfrm>
            <a:off x="4617720" y="4937760"/>
            <a:ext cx="3063240" cy="411480"/>
          </a:xfrm>
          <a:prstGeom prst="rect">
            <a:avLst/>
          </a:prstGeom>
          <a:noFill/>
          <a:ln/>
        </p:spPr>
        <p:txBody>
          <a:bodyPr wrap="square" lIns="0" tIns="0" rIns="0" bIns="0" rtlCol="0" anchor="t"/>
          <a:lstStyle/>
          <a:p>
            <a:pPr indent="0" marL="0">
              <a:buNone/>
            </a:pPr>
            <a:r>
              <a:rPr lang="en-US" sz="1200" dirty="0">
                <a:solidFill>
                  <a:schemeClr val="bg2"/>
                </a:solidFill>
              </a:rPr>
              <a:t>Empowerment US$240K · Olympic Solidarity US$40K</a:t>
            </a:r>
            <a:endParaRPr lang="en-US" sz="1200" dirty="0"/>
          </a:p>
        </p:txBody>
      </p:sp>
      <p:sp>
        <p:nvSpPr>
          <p:cNvPr id="34" name="kpi of 2025 matches streamed live"/>
          <p:cNvSpPr/>
          <p:nvPr/>
        </p:nvSpPr>
        <p:spPr>
          <a:xfrm>
            <a:off x="8138160" y="3611880"/>
            <a:ext cx="3520440" cy="1874520"/>
          </a:xfrm>
          <a:prstGeom prst="roundRect">
            <a:avLst>
              <a:gd name="adj" fmla="val 4878"/>
            </a:avLst>
          </a:prstGeom>
          <a:solidFill>
            <a:schemeClr val="tx2"/>
          </a:solidFill>
          <a:ln/>
        </p:spPr>
      </p:sp>
      <p:sp>
        <p:nvSpPr>
          <p:cNvPr id="35" name="of 2025 matches streamed live circle"/>
          <p:cNvSpPr/>
          <p:nvPr/>
        </p:nvSpPr>
        <p:spPr>
          <a:xfrm>
            <a:off x="10881360" y="3840480"/>
            <a:ext cx="548640" cy="548640"/>
          </a:xfrm>
          <a:prstGeom prst="ellipse">
            <a:avLst/>
          </a:prstGeom>
          <a:solidFill>
            <a:schemeClr val="accent1"/>
          </a:solidFill>
          <a:ln/>
        </p:spPr>
      </p:sp>
      <p:pic>
        <p:nvPicPr>
          <p:cNvPr id="36" name="of 2025 matches streamed live icon" descr="preencoded.png">    </p:cNvPr>
          <p:cNvPicPr>
            <a:picLocks noChangeAspect="1"/>
          </p:cNvPicPr>
          <p:nvPr/>
        </p:nvPicPr>
        <p:blipFill>
          <a:blip r:embed="rId6"/>
          <a:stretch>
            <a:fillRect/>
          </a:stretch>
        </p:blipFill>
        <p:spPr>
          <a:xfrm>
            <a:off x="11029493" y="3988613"/>
            <a:ext cx="252374" cy="252374"/>
          </a:xfrm>
          <a:prstGeom prst="rect">
            <a:avLst/>
          </a:prstGeom>
        </p:spPr>
      </p:pic>
      <p:sp>
        <p:nvSpPr>
          <p:cNvPr id="37" name="Text 29"/>
          <p:cNvSpPr txBox="1"/>
          <p:nvPr/>
        </p:nvSpPr>
        <p:spPr>
          <a:xfrm>
            <a:off x="8412480" y="3794760"/>
            <a:ext cx="2468880" cy="777240"/>
          </a:xfrm>
          <a:prstGeom prst="rect">
            <a:avLst/>
          </a:prstGeom>
          <a:noFill/>
          <a:ln/>
        </p:spPr>
        <p:txBody>
          <a:bodyPr wrap="square" lIns="0" tIns="0" rIns="0" bIns="0" rtlCol="0" anchor="ctr"/>
          <a:lstStyle/>
          <a:p>
            <a:pPr indent="0" marL="0">
              <a:buNone/>
            </a:pPr>
            <a:r>
              <a:rPr lang="en-US" sz="4400" b="1" dirty="0">
                <a:solidFill>
                  <a:schemeClr val="accent2"/>
                </a:solidFill>
                <a:latin typeface="Arial" pitchFamily="34" charset="0"/>
                <a:ea typeface="Arial" pitchFamily="34" charset="-122"/>
                <a:cs typeface="Arial" pitchFamily="34" charset="-120"/>
              </a:rPr>
              <a:t>100%</a:t>
            </a:r>
            <a:endParaRPr lang="en-US" sz="4400" dirty="0"/>
          </a:p>
        </p:txBody>
      </p:sp>
      <p:sp>
        <p:nvSpPr>
          <p:cNvPr id="38" name="Text 30"/>
          <p:cNvSpPr txBox="1"/>
          <p:nvPr/>
        </p:nvSpPr>
        <p:spPr>
          <a:xfrm>
            <a:off x="8412480" y="4599432"/>
            <a:ext cx="3063240" cy="347472"/>
          </a:xfrm>
          <a:prstGeom prst="rect">
            <a:avLst/>
          </a:prstGeom>
          <a:noFill/>
          <a:ln/>
        </p:spPr>
        <p:txBody>
          <a:bodyPr wrap="square" lIns="0" tIns="0" rIns="0" bIns="0" rtlCol="0" anchor="t"/>
          <a:lstStyle/>
          <a:p>
            <a:pPr indent="0" marL="0">
              <a:buNone/>
            </a:pPr>
            <a:r>
              <a:rPr lang="en-US" sz="1600" b="1" dirty="0">
                <a:solidFill>
                  <a:schemeClr val="bg1"/>
                </a:solidFill>
              </a:rPr>
              <a:t>of 2025 matches streamed live</a:t>
            </a:r>
            <a:endParaRPr lang="en-US" sz="1600" dirty="0"/>
          </a:p>
        </p:txBody>
      </p:sp>
      <p:sp>
        <p:nvSpPr>
          <p:cNvPr id="39" name="Text 31"/>
          <p:cNvSpPr txBox="1"/>
          <p:nvPr/>
        </p:nvSpPr>
        <p:spPr>
          <a:xfrm>
            <a:off x="8412480" y="4937760"/>
            <a:ext cx="3063240" cy="411480"/>
          </a:xfrm>
          <a:prstGeom prst="rect">
            <a:avLst/>
          </a:prstGeom>
          <a:noFill/>
          <a:ln/>
        </p:spPr>
        <p:txBody>
          <a:bodyPr wrap="square" lIns="0" tIns="0" rIns="0" bIns="0" rtlCol="0" anchor="t"/>
          <a:lstStyle/>
          <a:p>
            <a:pPr indent="0" marL="0">
              <a:buNone/>
            </a:pPr>
            <a:r>
              <a:rPr lang="en-US" sz="1200" dirty="0">
                <a:solidFill>
                  <a:schemeClr val="bg2"/>
                </a:solidFill>
              </a:rPr>
              <a:t>Plus 31,967 Twitch live views in 2026</a:t>
            </a:r>
            <a:endParaRPr lang="en-US" sz="1200" dirty="0"/>
          </a:p>
        </p:txBody>
      </p:sp>
      <p:sp>
        <p:nvSpPr>
          <p:cNvPr id="40" name="Text 32"/>
          <p:cNvSpPr txBox="1"/>
          <p:nvPr/>
        </p:nvSpPr>
        <p:spPr>
          <a:xfrm>
            <a:off x="548640" y="5788152"/>
            <a:ext cx="11094415" cy="320040"/>
          </a:xfrm>
          <a:prstGeom prst="rect">
            <a:avLst/>
          </a:prstGeom>
          <a:noFill/>
          <a:ln/>
        </p:spPr>
        <p:txBody>
          <a:bodyPr wrap="square" lIns="0" tIns="0" rIns="0" bIns="0" rtlCol="0" anchor="t"/>
          <a:lstStyle/>
          <a:p>
            <a:pPr indent="0" marL="0">
              <a:buNone/>
            </a:pPr>
            <a:r>
              <a:rPr lang="en-US" sz="1300" i="1" dirty="0">
                <a:solidFill>
                  <a:schemeClr val="bg2"/>
                </a:solidFill>
              </a:rPr>
              <a:t>ECVA was founded on 3 March 2007 in St. John's, Antigua, and today unites 14 member federations as a zone of the NORCECA Volleyball Confederation.</a:t>
            </a:r>
            <a:endParaRPr lang="en-US" sz="13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EEF3F8"/>
                </a:solidFill>
              </a:defRPr>
            </a:lvl1pPr>
          </a:lstStyle>
          <a:p>
            <a:pPr algn="r"/>
            <a:fld id="{F7021451-1387-4CA6-816F-3879F97B5CBC}" type="slidenum">
              <a:rPr b="0" lang="en-US"/>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2"/>
                </a:solidFill>
              </a:rPr>
              <a:t>OUR LARGEST PARTNER</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bg1"/>
                </a:solidFill>
                <a:latin typeface="Arial" pitchFamily="34" charset="0"/>
                <a:ea typeface="Arial" pitchFamily="34" charset="-122"/>
                <a:cs typeface="Arial" pitchFamily="34" charset="-120"/>
              </a:rPr>
              <a:t>NORCECA's investment in ECVA</a:t>
            </a:r>
            <a:endParaRPr lang="en-US" sz="3200" dirty="0"/>
          </a:p>
        </p:txBody>
      </p:sp>
      <p:sp>
        <p:nvSpPr>
          <p:cNvPr id="4" name="Text 2"/>
          <p:cNvSpPr txBox="1"/>
          <p:nvPr/>
        </p:nvSpPr>
        <p:spPr>
          <a:xfrm>
            <a:off x="548640" y="1417320"/>
            <a:ext cx="6583680" cy="1097280"/>
          </a:xfrm>
          <a:prstGeom prst="rect">
            <a:avLst/>
          </a:prstGeom>
          <a:noFill/>
          <a:ln/>
        </p:spPr>
        <p:txBody>
          <a:bodyPr wrap="square" lIns="0" tIns="0" rIns="0" bIns="0" rtlCol="0" anchor="ctr"/>
          <a:lstStyle/>
          <a:p>
            <a:pPr indent="0" marL="0">
              <a:buNone/>
            </a:pPr>
            <a:r>
              <a:rPr lang="en-US" sz="6400" b="1" dirty="0">
                <a:solidFill>
                  <a:schemeClr val="accent2"/>
                </a:solidFill>
                <a:latin typeface="Arial" pitchFamily="34" charset="0"/>
                <a:ea typeface="Arial" pitchFamily="34" charset="-122"/>
                <a:cs typeface="Arial" pitchFamily="34" charset="-120"/>
              </a:rPr>
              <a:t>US$618,450.41</a:t>
            </a:r>
            <a:endParaRPr lang="en-US" sz="6400" dirty="0"/>
          </a:p>
        </p:txBody>
      </p:sp>
      <p:sp>
        <p:nvSpPr>
          <p:cNvPr id="5" name="Text 3"/>
          <p:cNvSpPr txBox="1"/>
          <p:nvPr/>
        </p:nvSpPr>
        <p:spPr>
          <a:xfrm>
            <a:off x="548640" y="2606040"/>
            <a:ext cx="6400800" cy="457200"/>
          </a:xfrm>
          <a:prstGeom prst="rect">
            <a:avLst/>
          </a:prstGeom>
          <a:noFill/>
          <a:ln/>
        </p:spPr>
        <p:txBody>
          <a:bodyPr wrap="square" lIns="0" tIns="0" rIns="0" bIns="0" rtlCol="0" anchor="t"/>
          <a:lstStyle/>
          <a:p>
            <a:pPr indent="0" marL="0">
              <a:buNone/>
            </a:pPr>
            <a:r>
              <a:rPr lang="en-US" sz="2200" b="1" dirty="0">
                <a:solidFill>
                  <a:schemeClr val="bg1"/>
                </a:solidFill>
              </a:rPr>
              <a:t>Total NORCECA investment in ECVA, 2025</a:t>
            </a:r>
            <a:endParaRPr lang="en-US" sz="2200" dirty="0"/>
          </a:p>
        </p:txBody>
      </p:sp>
      <p:sp>
        <p:nvSpPr>
          <p:cNvPr id="6" name="Text 4"/>
          <p:cNvSpPr txBox="1"/>
          <p:nvPr/>
        </p:nvSpPr>
        <p:spPr>
          <a:xfrm>
            <a:off x="548640" y="3246120"/>
            <a:ext cx="6400800" cy="365760"/>
          </a:xfrm>
          <a:prstGeom prst="rect">
            <a:avLst/>
          </a:prstGeom>
          <a:noFill/>
          <a:ln/>
        </p:spPr>
        <p:txBody>
          <a:bodyPr wrap="square" lIns="0" tIns="0" rIns="0" bIns="0" rtlCol="0" anchor="t"/>
          <a:lstStyle/>
          <a:p>
            <a:pPr indent="0" marL="0">
              <a:buNone/>
            </a:pPr>
            <a:r>
              <a:rPr lang="en-US" sz="1300" dirty="0">
                <a:solidFill>
                  <a:schemeClr val="bg2"/>
                </a:solidFill>
              </a:rPr>
              <a:t>As reflected in the NORCECA Audited Report 2025, available on the NORCECA website.</a:t>
            </a:r>
            <a:endParaRPr lang="en-US" sz="1300" dirty="0"/>
          </a:p>
        </p:txBody>
      </p:sp>
      <p:sp>
        <p:nvSpPr>
          <p:cNvPr id="7" name="Text 5"/>
          <p:cNvSpPr txBox="1"/>
          <p:nvPr/>
        </p:nvSpPr>
        <p:spPr>
          <a:xfrm>
            <a:off x="548640" y="3749040"/>
            <a:ext cx="6309360" cy="274320"/>
          </a:xfrm>
          <a:prstGeom prst="rect">
            <a:avLst/>
          </a:prstGeom>
          <a:noFill/>
          <a:ln/>
        </p:spPr>
        <p:txBody>
          <a:bodyPr wrap="square" lIns="0" tIns="0" rIns="0" bIns="0" rtlCol="0" anchor="t"/>
          <a:lstStyle/>
          <a:p>
            <a:pPr indent="0" marL="0">
              <a:buNone/>
            </a:pPr>
            <a:r>
              <a:rPr lang="en-US" sz="1100" b="1" spc="200" kern="0" dirty="0">
                <a:solidFill>
                  <a:schemeClr val="accent1"/>
                </a:solidFill>
              </a:rPr>
              <a:t>2025 EVENT SUPPORT INCLUDED</a:t>
            </a:r>
            <a:endParaRPr lang="en-US" sz="1100" dirty="0"/>
          </a:p>
        </p:txBody>
      </p:sp>
      <p:sp>
        <p:nvSpPr>
          <p:cNvPr id="8" name="event support Final 4, men and women"/>
          <p:cNvSpPr/>
          <p:nvPr/>
        </p:nvSpPr>
        <p:spPr>
          <a:xfrm>
            <a:off x="548640" y="4069080"/>
            <a:ext cx="1463040" cy="960120"/>
          </a:xfrm>
          <a:prstGeom prst="roundRect">
            <a:avLst>
              <a:gd name="adj" fmla="val 9524"/>
            </a:avLst>
          </a:prstGeom>
          <a:solidFill>
            <a:schemeClr val="tx2"/>
          </a:solidFill>
          <a:ln/>
        </p:spPr>
      </p:sp>
      <p:sp>
        <p:nvSpPr>
          <p:cNvPr id="9" name="Text 7"/>
          <p:cNvSpPr txBox="1"/>
          <p:nvPr/>
        </p:nvSpPr>
        <p:spPr>
          <a:xfrm>
            <a:off x="658368" y="4114800"/>
            <a:ext cx="1243584" cy="457200"/>
          </a:xfrm>
          <a:prstGeom prst="rect">
            <a:avLst/>
          </a:prstGeom>
          <a:noFill/>
          <a:ln/>
        </p:spPr>
        <p:txBody>
          <a:bodyPr wrap="square" lIns="0" tIns="0" rIns="0" bIns="0" rtlCol="0" anchor="ctr"/>
          <a:lstStyle/>
          <a:p>
            <a:pPr indent="0" marL="0">
              <a:buNone/>
            </a:pPr>
            <a:r>
              <a:rPr lang="en-US" sz="2000" b="1" dirty="0">
                <a:solidFill>
                  <a:schemeClr val="bg1"/>
                </a:solidFill>
                <a:latin typeface="Arial" pitchFamily="34" charset="0"/>
                <a:ea typeface="Arial" pitchFamily="34" charset="-122"/>
                <a:cs typeface="Arial" pitchFamily="34" charset="-120"/>
              </a:rPr>
              <a:t>US$85K</a:t>
            </a:r>
            <a:endParaRPr lang="en-US" sz="2000" dirty="0"/>
          </a:p>
        </p:txBody>
      </p:sp>
      <p:sp>
        <p:nvSpPr>
          <p:cNvPr id="10" name="Text 8"/>
          <p:cNvSpPr txBox="1"/>
          <p:nvPr/>
        </p:nvSpPr>
        <p:spPr>
          <a:xfrm>
            <a:off x="658368" y="4572000"/>
            <a:ext cx="1280160" cy="411480"/>
          </a:xfrm>
          <a:prstGeom prst="rect">
            <a:avLst/>
          </a:prstGeom>
          <a:noFill/>
          <a:ln/>
        </p:spPr>
        <p:txBody>
          <a:bodyPr wrap="square" lIns="0" tIns="0" rIns="0" bIns="0" rtlCol="0" anchor="t"/>
          <a:lstStyle/>
          <a:p>
            <a:pPr indent="0" marL="0">
              <a:buNone/>
            </a:pPr>
            <a:r>
              <a:rPr lang="en-US" sz="1100" dirty="0">
                <a:solidFill>
                  <a:schemeClr val="bg2"/>
                </a:solidFill>
              </a:rPr>
              <a:t>Final 4, men and women</a:t>
            </a:r>
            <a:endParaRPr lang="en-US" sz="1100" dirty="0"/>
          </a:p>
        </p:txBody>
      </p:sp>
      <p:sp>
        <p:nvSpPr>
          <p:cNvPr id="11" name="event support Senior Beach"/>
          <p:cNvSpPr/>
          <p:nvPr/>
        </p:nvSpPr>
        <p:spPr>
          <a:xfrm>
            <a:off x="2148840" y="4069080"/>
            <a:ext cx="1463040" cy="960120"/>
          </a:xfrm>
          <a:prstGeom prst="roundRect">
            <a:avLst>
              <a:gd name="adj" fmla="val 9524"/>
            </a:avLst>
          </a:prstGeom>
          <a:solidFill>
            <a:schemeClr val="tx2"/>
          </a:solidFill>
          <a:ln/>
        </p:spPr>
      </p:sp>
      <p:sp>
        <p:nvSpPr>
          <p:cNvPr id="12" name="Text 10"/>
          <p:cNvSpPr txBox="1"/>
          <p:nvPr/>
        </p:nvSpPr>
        <p:spPr>
          <a:xfrm>
            <a:off x="2258568" y="4114800"/>
            <a:ext cx="1243584" cy="457200"/>
          </a:xfrm>
          <a:prstGeom prst="rect">
            <a:avLst/>
          </a:prstGeom>
          <a:noFill/>
          <a:ln/>
        </p:spPr>
        <p:txBody>
          <a:bodyPr wrap="square" lIns="0" tIns="0" rIns="0" bIns="0" rtlCol="0" anchor="ctr"/>
          <a:lstStyle/>
          <a:p>
            <a:pPr indent="0" marL="0">
              <a:buNone/>
            </a:pPr>
            <a:r>
              <a:rPr lang="en-US" sz="2000" b="1" dirty="0">
                <a:solidFill>
                  <a:schemeClr val="bg1"/>
                </a:solidFill>
                <a:latin typeface="Arial" pitchFamily="34" charset="0"/>
                <a:ea typeface="Arial" pitchFamily="34" charset="-122"/>
                <a:cs typeface="Arial" pitchFamily="34" charset="-120"/>
              </a:rPr>
              <a:t>US$15K</a:t>
            </a:r>
            <a:endParaRPr lang="en-US" sz="2000" dirty="0"/>
          </a:p>
        </p:txBody>
      </p:sp>
      <p:sp>
        <p:nvSpPr>
          <p:cNvPr id="13" name="Text 11"/>
          <p:cNvSpPr txBox="1"/>
          <p:nvPr/>
        </p:nvSpPr>
        <p:spPr>
          <a:xfrm>
            <a:off x="2258568" y="4572000"/>
            <a:ext cx="1280160" cy="411480"/>
          </a:xfrm>
          <a:prstGeom prst="rect">
            <a:avLst/>
          </a:prstGeom>
          <a:noFill/>
          <a:ln/>
        </p:spPr>
        <p:txBody>
          <a:bodyPr wrap="square" lIns="0" tIns="0" rIns="0" bIns="0" rtlCol="0" anchor="t"/>
          <a:lstStyle/>
          <a:p>
            <a:pPr indent="0" marL="0">
              <a:buNone/>
            </a:pPr>
            <a:r>
              <a:rPr lang="en-US" sz="1100" dirty="0">
                <a:solidFill>
                  <a:schemeClr val="bg2"/>
                </a:solidFill>
              </a:rPr>
              <a:t>Senior Beach</a:t>
            </a:r>
            <a:endParaRPr lang="en-US" sz="1100" dirty="0"/>
          </a:p>
        </p:txBody>
      </p:sp>
      <p:sp>
        <p:nvSpPr>
          <p:cNvPr id="14" name="event support U21 Beach"/>
          <p:cNvSpPr/>
          <p:nvPr/>
        </p:nvSpPr>
        <p:spPr>
          <a:xfrm>
            <a:off x="3749040" y="4069080"/>
            <a:ext cx="1463040" cy="960120"/>
          </a:xfrm>
          <a:prstGeom prst="roundRect">
            <a:avLst>
              <a:gd name="adj" fmla="val 9524"/>
            </a:avLst>
          </a:prstGeom>
          <a:solidFill>
            <a:schemeClr val="tx2"/>
          </a:solidFill>
          <a:ln/>
        </p:spPr>
      </p:sp>
      <p:sp>
        <p:nvSpPr>
          <p:cNvPr id="15" name="Text 13"/>
          <p:cNvSpPr txBox="1"/>
          <p:nvPr/>
        </p:nvSpPr>
        <p:spPr>
          <a:xfrm>
            <a:off x="3858768" y="4114800"/>
            <a:ext cx="1243584" cy="457200"/>
          </a:xfrm>
          <a:prstGeom prst="rect">
            <a:avLst/>
          </a:prstGeom>
          <a:noFill/>
          <a:ln/>
        </p:spPr>
        <p:txBody>
          <a:bodyPr wrap="square" lIns="0" tIns="0" rIns="0" bIns="0" rtlCol="0" anchor="ctr"/>
          <a:lstStyle/>
          <a:p>
            <a:pPr indent="0" marL="0">
              <a:buNone/>
            </a:pPr>
            <a:r>
              <a:rPr lang="en-US" sz="2000" b="1" dirty="0">
                <a:solidFill>
                  <a:schemeClr val="bg1"/>
                </a:solidFill>
                <a:latin typeface="Arial" pitchFamily="34" charset="0"/>
                <a:ea typeface="Arial" pitchFamily="34" charset="-122"/>
                <a:cs typeface="Arial" pitchFamily="34" charset="-120"/>
              </a:rPr>
              <a:t>US$15K</a:t>
            </a:r>
            <a:endParaRPr lang="en-US" sz="2000" dirty="0"/>
          </a:p>
        </p:txBody>
      </p:sp>
      <p:sp>
        <p:nvSpPr>
          <p:cNvPr id="16" name="Text 14"/>
          <p:cNvSpPr txBox="1"/>
          <p:nvPr/>
        </p:nvSpPr>
        <p:spPr>
          <a:xfrm>
            <a:off x="3858768" y="4572000"/>
            <a:ext cx="1280160" cy="411480"/>
          </a:xfrm>
          <a:prstGeom prst="rect">
            <a:avLst/>
          </a:prstGeom>
          <a:noFill/>
          <a:ln/>
        </p:spPr>
        <p:txBody>
          <a:bodyPr wrap="square" lIns="0" tIns="0" rIns="0" bIns="0" rtlCol="0" anchor="t"/>
          <a:lstStyle/>
          <a:p>
            <a:pPr indent="0" marL="0">
              <a:buNone/>
            </a:pPr>
            <a:r>
              <a:rPr lang="en-US" sz="1100" dirty="0">
                <a:solidFill>
                  <a:schemeClr val="bg2"/>
                </a:solidFill>
              </a:rPr>
              <a:t>U21 Beach</a:t>
            </a:r>
            <a:endParaRPr lang="en-US" sz="1100" dirty="0"/>
          </a:p>
        </p:txBody>
      </p:sp>
      <p:sp>
        <p:nvSpPr>
          <p:cNvPr id="17" name="event support U23 Men's"/>
          <p:cNvSpPr/>
          <p:nvPr/>
        </p:nvSpPr>
        <p:spPr>
          <a:xfrm>
            <a:off x="5349240" y="4069080"/>
            <a:ext cx="1463040" cy="960120"/>
          </a:xfrm>
          <a:prstGeom prst="roundRect">
            <a:avLst>
              <a:gd name="adj" fmla="val 9524"/>
            </a:avLst>
          </a:prstGeom>
          <a:solidFill>
            <a:schemeClr val="tx2"/>
          </a:solidFill>
          <a:ln/>
        </p:spPr>
      </p:sp>
      <p:sp>
        <p:nvSpPr>
          <p:cNvPr id="18" name="Text 16"/>
          <p:cNvSpPr txBox="1"/>
          <p:nvPr/>
        </p:nvSpPr>
        <p:spPr>
          <a:xfrm>
            <a:off x="5458968" y="4114800"/>
            <a:ext cx="1243584" cy="457200"/>
          </a:xfrm>
          <a:prstGeom prst="rect">
            <a:avLst/>
          </a:prstGeom>
          <a:noFill/>
          <a:ln/>
        </p:spPr>
        <p:txBody>
          <a:bodyPr wrap="square" lIns="0" tIns="0" rIns="0" bIns="0" rtlCol="0" anchor="ctr"/>
          <a:lstStyle/>
          <a:p>
            <a:pPr indent="0" marL="0">
              <a:buNone/>
            </a:pPr>
            <a:r>
              <a:rPr lang="en-US" sz="2000" b="1" dirty="0">
                <a:solidFill>
                  <a:schemeClr val="bg1"/>
                </a:solidFill>
                <a:latin typeface="Arial" pitchFamily="34" charset="0"/>
                <a:ea typeface="Arial" pitchFamily="34" charset="-122"/>
                <a:cs typeface="Arial" pitchFamily="34" charset="-120"/>
              </a:rPr>
              <a:t>US$15K</a:t>
            </a:r>
            <a:endParaRPr lang="en-US" sz="2000" dirty="0"/>
          </a:p>
        </p:txBody>
      </p:sp>
      <p:sp>
        <p:nvSpPr>
          <p:cNvPr id="19" name="Text 17"/>
          <p:cNvSpPr txBox="1"/>
          <p:nvPr/>
        </p:nvSpPr>
        <p:spPr>
          <a:xfrm>
            <a:off x="5458968" y="4572000"/>
            <a:ext cx="1280160" cy="411480"/>
          </a:xfrm>
          <a:prstGeom prst="rect">
            <a:avLst/>
          </a:prstGeom>
          <a:noFill/>
          <a:ln/>
        </p:spPr>
        <p:txBody>
          <a:bodyPr wrap="square" lIns="0" tIns="0" rIns="0" bIns="0" rtlCol="0" anchor="t"/>
          <a:lstStyle/>
          <a:p>
            <a:pPr indent="0" marL="0">
              <a:buNone/>
            </a:pPr>
            <a:r>
              <a:rPr lang="en-US" sz="1100" dirty="0">
                <a:solidFill>
                  <a:schemeClr val="bg2"/>
                </a:solidFill>
              </a:rPr>
              <a:t>U23 Men's</a:t>
            </a:r>
            <a:endParaRPr lang="en-US" sz="1100" dirty="0"/>
          </a:p>
        </p:txBody>
      </p:sp>
      <p:sp>
        <p:nvSpPr>
          <p:cNvPr id="20" name="Text 18"/>
          <p:cNvSpPr txBox="1"/>
          <p:nvPr/>
        </p:nvSpPr>
        <p:spPr>
          <a:xfrm>
            <a:off x="548640" y="5138928"/>
            <a:ext cx="6309360" cy="292608"/>
          </a:xfrm>
          <a:prstGeom prst="rect">
            <a:avLst/>
          </a:prstGeom>
          <a:noFill/>
          <a:ln/>
        </p:spPr>
        <p:txBody>
          <a:bodyPr wrap="square" lIns="0" tIns="0" rIns="0" bIns="0" rtlCol="0" anchor="t"/>
          <a:lstStyle/>
          <a:p>
            <a:pPr indent="0" marL="0">
              <a:buNone/>
            </a:pPr>
            <a:r>
              <a:rPr lang="en-US" sz="1300" dirty="0">
                <a:solidFill>
                  <a:schemeClr val="bg1"/>
                </a:solidFill>
              </a:rPr>
              <a:t>Plus up to US$700 per athlete for NORCECA Beach Tour participation.</a:t>
            </a:r>
            <a:endParaRPr lang="en-US" sz="1300" dirty="0"/>
          </a:p>
        </p:txBody>
      </p:sp>
      <p:sp>
        <p:nvSpPr>
          <p:cNvPr id="21" name="Text 19"/>
          <p:cNvSpPr txBox="1"/>
          <p:nvPr/>
        </p:nvSpPr>
        <p:spPr>
          <a:xfrm>
            <a:off x="548640" y="5468112"/>
            <a:ext cx="6309360" cy="411480"/>
          </a:xfrm>
          <a:prstGeom prst="rect">
            <a:avLst/>
          </a:prstGeom>
          <a:noFill/>
          <a:ln/>
        </p:spPr>
        <p:txBody>
          <a:bodyPr wrap="square" lIns="0" tIns="0" rIns="0" bIns="0" rtlCol="0" anchor="t"/>
          <a:lstStyle/>
          <a:p>
            <a:pPr indent="0" marL="0">
              <a:buNone/>
            </a:pPr>
            <a:r>
              <a:rPr lang="en-US" sz="1200" b="1" i="1" dirty="0">
                <a:solidFill>
                  <a:schemeClr val="accent2"/>
                </a:solidFill>
              </a:rPr>
              <a:t>2026: </a:t>
            </a:r>
            <a:pPr indent="0" marL="0">
              <a:buNone/>
            </a:pPr>
            <a:r>
              <a:rPr lang="en-US" sz="1200" i="1" dirty="0">
                <a:solidFill>
                  <a:schemeClr val="bg2"/>
                </a:solidFill>
              </a:rPr>
              <a:t>figures will follow NORCECA's audit after 31 December 2026; unaudited figures have been requested.</a:t>
            </a:r>
            <a:endParaRPr lang="en-US" sz="1200" dirty="0"/>
          </a:p>
        </p:txBody>
      </p:sp>
      <p:sp>
        <p:nvSpPr>
          <p:cNvPr id="22" name="NORCECA supports"/>
          <p:cNvSpPr/>
          <p:nvPr/>
        </p:nvSpPr>
        <p:spPr>
          <a:xfrm>
            <a:off x="7315200" y="1463040"/>
            <a:ext cx="4327855" cy="4206240"/>
          </a:xfrm>
          <a:prstGeom prst="roundRect">
            <a:avLst>
              <a:gd name="adj" fmla="val 2174"/>
            </a:avLst>
          </a:prstGeom>
          <a:solidFill>
            <a:schemeClr val="tx2"/>
          </a:solidFill>
          <a:ln/>
        </p:spPr>
      </p:sp>
      <p:sp>
        <p:nvSpPr>
          <p:cNvPr id="23" name="Text 21"/>
          <p:cNvSpPr txBox="1"/>
          <p:nvPr/>
        </p:nvSpPr>
        <p:spPr>
          <a:xfrm>
            <a:off x="7589520" y="1645920"/>
            <a:ext cx="3779215" cy="320040"/>
          </a:xfrm>
          <a:prstGeom prst="rect">
            <a:avLst/>
          </a:prstGeom>
          <a:noFill/>
          <a:ln/>
        </p:spPr>
        <p:txBody>
          <a:bodyPr wrap="square" lIns="0" tIns="0" rIns="0" bIns="0" rtlCol="0" anchor="t"/>
          <a:lstStyle/>
          <a:p>
            <a:pPr indent="0" marL="0">
              <a:buNone/>
            </a:pPr>
            <a:r>
              <a:rPr lang="en-US" sz="1200" b="1" spc="200" kern="0" dirty="0">
                <a:solidFill>
                  <a:schemeClr val="accent1"/>
                </a:solidFill>
              </a:rPr>
              <a:t>NORCECA SUPPORTS</a:t>
            </a:r>
            <a:endParaRPr lang="en-US" sz="1200" dirty="0"/>
          </a:p>
        </p:txBody>
      </p:sp>
      <p:sp>
        <p:nvSpPr>
          <p:cNvPr id="24" name="Every ECVA championship circle"/>
          <p:cNvSpPr/>
          <p:nvPr/>
        </p:nvSpPr>
        <p:spPr>
          <a:xfrm>
            <a:off x="7589520" y="2103120"/>
            <a:ext cx="502920" cy="502920"/>
          </a:xfrm>
          <a:prstGeom prst="ellipse">
            <a:avLst/>
          </a:prstGeom>
          <a:solidFill>
            <a:schemeClr val="accent2"/>
          </a:solidFill>
          <a:ln/>
        </p:spPr>
      </p:sp>
      <p:pic>
        <p:nvPicPr>
          <p:cNvPr id="25" name="Every ECVA championship icon" descr="preencoded.png">    </p:cNvPr>
          <p:cNvPicPr>
            <a:picLocks noChangeAspect="1"/>
          </p:cNvPicPr>
          <p:nvPr/>
        </p:nvPicPr>
        <p:blipFill>
          <a:blip r:embed="rId1"/>
          <a:stretch>
            <a:fillRect/>
          </a:stretch>
        </p:blipFill>
        <p:spPr>
          <a:xfrm>
            <a:off x="7725308" y="2238908"/>
            <a:ext cx="231343" cy="231343"/>
          </a:xfrm>
          <a:prstGeom prst="rect">
            <a:avLst/>
          </a:prstGeom>
        </p:spPr>
      </p:pic>
      <p:sp>
        <p:nvSpPr>
          <p:cNvPr id="26" name="Text 23"/>
          <p:cNvSpPr txBox="1"/>
          <p:nvPr/>
        </p:nvSpPr>
        <p:spPr>
          <a:xfrm>
            <a:off x="8275320" y="2103120"/>
            <a:ext cx="3139135" cy="502920"/>
          </a:xfrm>
          <a:prstGeom prst="rect">
            <a:avLst/>
          </a:prstGeom>
          <a:noFill/>
          <a:ln/>
        </p:spPr>
        <p:txBody>
          <a:bodyPr wrap="square" lIns="0" tIns="0" rIns="0" bIns="0" rtlCol="0" anchor="ctr"/>
          <a:lstStyle/>
          <a:p>
            <a:pPr indent="0" marL="0">
              <a:buNone/>
            </a:pPr>
            <a:r>
              <a:rPr lang="en-US" sz="1500" dirty="0">
                <a:solidFill>
                  <a:schemeClr val="bg1"/>
                </a:solidFill>
              </a:rPr>
              <a:t>Every ECVA championship</a:t>
            </a:r>
            <a:endParaRPr lang="en-US" sz="1500" dirty="0"/>
          </a:p>
        </p:txBody>
      </p:sp>
      <p:sp>
        <p:nvSpPr>
          <p:cNvPr id="27" name="Every ECVA course circle"/>
          <p:cNvSpPr/>
          <p:nvPr/>
        </p:nvSpPr>
        <p:spPr>
          <a:xfrm>
            <a:off x="7589520" y="2798064"/>
            <a:ext cx="502920" cy="502920"/>
          </a:xfrm>
          <a:prstGeom prst="ellipse">
            <a:avLst/>
          </a:prstGeom>
          <a:solidFill>
            <a:schemeClr val="accent2"/>
          </a:solidFill>
          <a:ln/>
        </p:spPr>
      </p:sp>
      <p:pic>
        <p:nvPicPr>
          <p:cNvPr id="28" name="Every ECVA course icon" descr="preencoded.png">    </p:cNvPr>
          <p:cNvPicPr>
            <a:picLocks noChangeAspect="1"/>
          </p:cNvPicPr>
          <p:nvPr/>
        </p:nvPicPr>
        <p:blipFill>
          <a:blip r:embed="rId2"/>
          <a:stretch>
            <a:fillRect/>
          </a:stretch>
        </p:blipFill>
        <p:spPr>
          <a:xfrm>
            <a:off x="7725308" y="2933852"/>
            <a:ext cx="231343" cy="231343"/>
          </a:xfrm>
          <a:prstGeom prst="rect">
            <a:avLst/>
          </a:prstGeom>
        </p:spPr>
      </p:pic>
      <p:sp>
        <p:nvSpPr>
          <p:cNvPr id="29" name="Text 25"/>
          <p:cNvSpPr txBox="1"/>
          <p:nvPr/>
        </p:nvSpPr>
        <p:spPr>
          <a:xfrm>
            <a:off x="8275320" y="2798064"/>
            <a:ext cx="3139135" cy="502920"/>
          </a:xfrm>
          <a:prstGeom prst="rect">
            <a:avLst/>
          </a:prstGeom>
          <a:noFill/>
          <a:ln/>
        </p:spPr>
        <p:txBody>
          <a:bodyPr wrap="square" lIns="0" tIns="0" rIns="0" bIns="0" rtlCol="0" anchor="ctr"/>
          <a:lstStyle/>
          <a:p>
            <a:pPr indent="0" marL="0">
              <a:buNone/>
            </a:pPr>
            <a:r>
              <a:rPr lang="en-US" sz="1500" dirty="0">
                <a:solidFill>
                  <a:schemeClr val="bg1"/>
                </a:solidFill>
              </a:rPr>
              <a:t>Every ECVA course</a:t>
            </a:r>
            <a:endParaRPr lang="en-US" sz="1500" dirty="0"/>
          </a:p>
        </p:txBody>
      </p:sp>
      <p:sp>
        <p:nvSpPr>
          <p:cNvPr id="30" name="Every team on the NORCECA beach tour circle"/>
          <p:cNvSpPr/>
          <p:nvPr/>
        </p:nvSpPr>
        <p:spPr>
          <a:xfrm>
            <a:off x="7589520" y="3493008"/>
            <a:ext cx="502920" cy="502920"/>
          </a:xfrm>
          <a:prstGeom prst="ellipse">
            <a:avLst/>
          </a:prstGeom>
          <a:solidFill>
            <a:schemeClr val="accent2"/>
          </a:solidFill>
          <a:ln/>
        </p:spPr>
      </p:sp>
      <p:pic>
        <p:nvPicPr>
          <p:cNvPr id="31" name="Every team on the NORCECA beach tour icon" descr="preencoded.png">    </p:cNvPr>
          <p:cNvPicPr>
            <a:picLocks noChangeAspect="1"/>
          </p:cNvPicPr>
          <p:nvPr/>
        </p:nvPicPr>
        <p:blipFill>
          <a:blip r:embed="rId3"/>
          <a:stretch>
            <a:fillRect/>
          </a:stretch>
        </p:blipFill>
        <p:spPr>
          <a:xfrm>
            <a:off x="7725308" y="3628796"/>
            <a:ext cx="231343" cy="231343"/>
          </a:xfrm>
          <a:prstGeom prst="rect">
            <a:avLst/>
          </a:prstGeom>
        </p:spPr>
      </p:pic>
      <p:sp>
        <p:nvSpPr>
          <p:cNvPr id="32" name="Text 27"/>
          <p:cNvSpPr txBox="1"/>
          <p:nvPr/>
        </p:nvSpPr>
        <p:spPr>
          <a:xfrm>
            <a:off x="8275320" y="3493008"/>
            <a:ext cx="3139135" cy="502920"/>
          </a:xfrm>
          <a:prstGeom prst="rect">
            <a:avLst/>
          </a:prstGeom>
          <a:noFill/>
          <a:ln/>
        </p:spPr>
        <p:txBody>
          <a:bodyPr wrap="square" lIns="0" tIns="0" rIns="0" bIns="0" rtlCol="0" anchor="ctr"/>
          <a:lstStyle/>
          <a:p>
            <a:pPr indent="0" marL="0">
              <a:buNone/>
            </a:pPr>
            <a:r>
              <a:rPr lang="en-US" sz="1500" dirty="0">
                <a:solidFill>
                  <a:schemeClr val="bg1"/>
                </a:solidFill>
              </a:rPr>
              <a:t>Every team on the NORCECA beach tour</a:t>
            </a:r>
            <a:endParaRPr lang="en-US" sz="1500" dirty="0"/>
          </a:p>
        </p:txBody>
      </p:sp>
      <p:sp>
        <p:nvSpPr>
          <p:cNvPr id="33" name="The ECVA website circle"/>
          <p:cNvSpPr/>
          <p:nvPr/>
        </p:nvSpPr>
        <p:spPr>
          <a:xfrm>
            <a:off x="7589520" y="4187952"/>
            <a:ext cx="502920" cy="502920"/>
          </a:xfrm>
          <a:prstGeom prst="ellipse">
            <a:avLst/>
          </a:prstGeom>
          <a:solidFill>
            <a:schemeClr val="accent2"/>
          </a:solidFill>
          <a:ln/>
        </p:spPr>
      </p:sp>
      <p:pic>
        <p:nvPicPr>
          <p:cNvPr id="34" name="The ECVA website icon" descr="preencoded.png">    </p:cNvPr>
          <p:cNvPicPr>
            <a:picLocks noChangeAspect="1"/>
          </p:cNvPicPr>
          <p:nvPr/>
        </p:nvPicPr>
        <p:blipFill>
          <a:blip r:embed="rId4"/>
          <a:stretch>
            <a:fillRect/>
          </a:stretch>
        </p:blipFill>
        <p:spPr>
          <a:xfrm>
            <a:off x="7725308" y="4323740"/>
            <a:ext cx="231343" cy="231343"/>
          </a:xfrm>
          <a:prstGeom prst="rect">
            <a:avLst/>
          </a:prstGeom>
        </p:spPr>
      </p:pic>
      <p:sp>
        <p:nvSpPr>
          <p:cNvPr id="35" name="Text 29"/>
          <p:cNvSpPr txBox="1"/>
          <p:nvPr/>
        </p:nvSpPr>
        <p:spPr>
          <a:xfrm>
            <a:off x="8275320" y="4187952"/>
            <a:ext cx="3139135" cy="502920"/>
          </a:xfrm>
          <a:prstGeom prst="rect">
            <a:avLst/>
          </a:prstGeom>
          <a:noFill/>
          <a:ln/>
        </p:spPr>
        <p:txBody>
          <a:bodyPr wrap="square" lIns="0" tIns="0" rIns="0" bIns="0" rtlCol="0" anchor="ctr"/>
          <a:lstStyle/>
          <a:p>
            <a:pPr indent="0" marL="0">
              <a:buNone/>
            </a:pPr>
            <a:r>
              <a:rPr lang="en-US" sz="1500" dirty="0">
                <a:solidFill>
                  <a:schemeClr val="bg1"/>
                </a:solidFill>
              </a:rPr>
              <a:t>The ECVA website</a:t>
            </a:r>
            <a:endParaRPr lang="en-US" sz="1500" dirty="0"/>
          </a:p>
        </p:txBody>
      </p:sp>
      <p:sp>
        <p:nvSpPr>
          <p:cNvPr id="36" name="Technical team and VIS equipment circle"/>
          <p:cNvSpPr/>
          <p:nvPr/>
        </p:nvSpPr>
        <p:spPr>
          <a:xfrm>
            <a:off x="7589520" y="4882896"/>
            <a:ext cx="502920" cy="502920"/>
          </a:xfrm>
          <a:prstGeom prst="ellipse">
            <a:avLst/>
          </a:prstGeom>
          <a:solidFill>
            <a:schemeClr val="accent2"/>
          </a:solidFill>
          <a:ln/>
        </p:spPr>
      </p:sp>
      <p:pic>
        <p:nvPicPr>
          <p:cNvPr id="37" name="Technical team and VIS equipment icon" descr="preencoded.png">    </p:cNvPr>
          <p:cNvPicPr>
            <a:picLocks noChangeAspect="1"/>
          </p:cNvPicPr>
          <p:nvPr/>
        </p:nvPicPr>
        <p:blipFill>
          <a:blip r:embed="rId5"/>
          <a:stretch>
            <a:fillRect/>
          </a:stretch>
        </p:blipFill>
        <p:spPr>
          <a:xfrm>
            <a:off x="7725308" y="5018684"/>
            <a:ext cx="231343" cy="231343"/>
          </a:xfrm>
          <a:prstGeom prst="rect">
            <a:avLst/>
          </a:prstGeom>
        </p:spPr>
      </p:pic>
      <p:sp>
        <p:nvSpPr>
          <p:cNvPr id="38" name="Text 31"/>
          <p:cNvSpPr txBox="1"/>
          <p:nvPr/>
        </p:nvSpPr>
        <p:spPr>
          <a:xfrm>
            <a:off x="8275320" y="4882896"/>
            <a:ext cx="3139135" cy="502920"/>
          </a:xfrm>
          <a:prstGeom prst="rect">
            <a:avLst/>
          </a:prstGeom>
          <a:noFill/>
          <a:ln/>
        </p:spPr>
        <p:txBody>
          <a:bodyPr wrap="square" lIns="0" tIns="0" rIns="0" bIns="0" rtlCol="0" anchor="ctr"/>
          <a:lstStyle/>
          <a:p>
            <a:pPr indent="0" marL="0">
              <a:buNone/>
            </a:pPr>
            <a:r>
              <a:rPr lang="en-US" sz="1500" dirty="0">
                <a:solidFill>
                  <a:schemeClr val="bg1"/>
                </a:solidFill>
              </a:rPr>
              <a:t>Technical team and VIS equipment</a:t>
            </a:r>
            <a:endParaRPr lang="en-US" sz="15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EEF3F8"/>
                </a:solidFill>
              </a:defRPr>
            </a:lvl1pPr>
          </a:lstStyle>
          <a:p>
            <a:pPr algn="r"/>
            <a:fld id="{F7021451-1387-4CA6-816F-3879F97B5CBC}" type="slidenum">
              <a:rPr b="0" lang="en-US"/>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1"/>
                </a:solidFill>
              </a:rPr>
              <a:t>2025 CALENDAR</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tx1"/>
                </a:solidFill>
                <a:latin typeface="Arial" pitchFamily="34" charset="0"/>
                <a:ea typeface="Arial" pitchFamily="34" charset="-122"/>
                <a:cs typeface="Arial" pitchFamily="34" charset="-120"/>
              </a:rPr>
              <a:t>The 2025 season: eight major activities</a:t>
            </a:r>
            <a:endParaRPr lang="en-US" sz="3200" dirty="0"/>
          </a:p>
        </p:txBody>
      </p:sp>
      <p:sp>
        <p:nvSpPr>
          <p:cNvPr id="4" name="row 0"/>
          <p:cNvSpPr/>
          <p:nvPr/>
        </p:nvSpPr>
        <p:spPr>
          <a:xfrm>
            <a:off x="548640" y="1417320"/>
            <a:ext cx="11094415" cy="403167"/>
          </a:xfrm>
          <a:prstGeom prst="rect">
            <a:avLst/>
          </a:prstGeom>
          <a:solidFill>
            <a:schemeClr val="bg2"/>
          </a:solidFill>
          <a:ln/>
        </p:spPr>
      </p:sp>
      <p:sp>
        <p:nvSpPr>
          <p:cNvPr id="5" name="Text 3"/>
          <p:cNvSpPr txBox="1"/>
          <p:nvPr/>
        </p:nvSpPr>
        <p:spPr>
          <a:xfrm>
            <a:off x="731520" y="1417320"/>
            <a:ext cx="1737360" cy="403167"/>
          </a:xfrm>
          <a:prstGeom prst="rect">
            <a:avLst/>
          </a:prstGeom>
          <a:noFill/>
          <a:ln/>
        </p:spPr>
        <p:txBody>
          <a:bodyPr wrap="square" lIns="0" tIns="0" rIns="0" bIns="0" rtlCol="0" anchor="ctr"/>
          <a:lstStyle/>
          <a:p>
            <a:pPr indent="0" marL="0">
              <a:buNone/>
            </a:pPr>
            <a:r>
              <a:rPr lang="en-US" sz="1400" b="1" dirty="0">
                <a:solidFill>
                  <a:schemeClr val="tx1"/>
                </a:solidFill>
              </a:rPr>
              <a:t>2–4 May</a:t>
            </a:r>
            <a:endParaRPr lang="en-US" sz="1400" dirty="0"/>
          </a:p>
        </p:txBody>
      </p:sp>
      <p:sp>
        <p:nvSpPr>
          <p:cNvPr id="6" name="type 0"/>
          <p:cNvSpPr/>
          <p:nvPr/>
        </p:nvSpPr>
        <p:spPr>
          <a:xfrm>
            <a:off x="2514600" y="1518320"/>
            <a:ext cx="201168" cy="201168"/>
          </a:xfrm>
          <a:prstGeom prst="ellipse">
            <a:avLst/>
          </a:prstGeom>
          <a:solidFill>
            <a:schemeClr val="accent2"/>
          </a:solidFill>
          <a:ln/>
        </p:spPr>
      </p:sp>
      <p:sp>
        <p:nvSpPr>
          <p:cNvPr id="7" name="Text 5"/>
          <p:cNvSpPr txBox="1"/>
          <p:nvPr/>
        </p:nvSpPr>
        <p:spPr>
          <a:xfrm>
            <a:off x="2880360" y="1417320"/>
            <a:ext cx="5760720" cy="403167"/>
          </a:xfrm>
          <a:prstGeom prst="rect">
            <a:avLst/>
          </a:prstGeom>
          <a:noFill/>
          <a:ln/>
        </p:spPr>
        <p:txBody>
          <a:bodyPr wrap="square" lIns="0" tIns="0" rIns="0" bIns="0" rtlCol="0" anchor="ctr"/>
          <a:lstStyle/>
          <a:p>
            <a:pPr indent="0" marL="0">
              <a:buNone/>
            </a:pPr>
            <a:r>
              <a:rPr lang="en-US" sz="1400" b="1" dirty="0">
                <a:solidFill>
                  <a:schemeClr val="tx1"/>
                </a:solidFill>
              </a:rPr>
              <a:t>Senior Beach Championships, men and women</a:t>
            </a:r>
            <a:endParaRPr lang="en-US" sz="1400" dirty="0"/>
          </a:p>
        </p:txBody>
      </p:sp>
      <p:sp>
        <p:nvSpPr>
          <p:cNvPr id="8" name="Text 6"/>
          <p:cNvSpPr txBox="1"/>
          <p:nvPr/>
        </p:nvSpPr>
        <p:spPr>
          <a:xfrm>
            <a:off x="8732520" y="1417320"/>
            <a:ext cx="2834640" cy="403167"/>
          </a:xfrm>
          <a:prstGeom prst="rect">
            <a:avLst/>
          </a:prstGeom>
          <a:noFill/>
          <a:ln/>
        </p:spPr>
        <p:txBody>
          <a:bodyPr wrap="square" lIns="0" tIns="0" rIns="0" bIns="0" rtlCol="0" anchor="ctr"/>
          <a:lstStyle/>
          <a:p>
            <a:pPr indent="0" marL="0">
              <a:buNone/>
            </a:pPr>
            <a:r>
              <a:rPr lang="en-US" sz="1300" dirty="0">
                <a:solidFill>
                  <a:schemeClr val="accent5"/>
                </a:solidFill>
              </a:rPr>
              <a:t>Saint Lucia</a:t>
            </a:r>
            <a:endParaRPr lang="en-US" sz="1300" dirty="0"/>
          </a:p>
        </p:txBody>
      </p:sp>
      <p:sp>
        <p:nvSpPr>
          <p:cNvPr id="9" name="Text 7"/>
          <p:cNvSpPr txBox="1"/>
          <p:nvPr/>
        </p:nvSpPr>
        <p:spPr>
          <a:xfrm>
            <a:off x="731520" y="1820487"/>
            <a:ext cx="1737360" cy="403167"/>
          </a:xfrm>
          <a:prstGeom prst="rect">
            <a:avLst/>
          </a:prstGeom>
          <a:noFill/>
          <a:ln/>
        </p:spPr>
        <p:txBody>
          <a:bodyPr wrap="square" lIns="0" tIns="0" rIns="0" bIns="0" rtlCol="0" anchor="ctr"/>
          <a:lstStyle/>
          <a:p>
            <a:pPr indent="0" marL="0">
              <a:buNone/>
            </a:pPr>
            <a:r>
              <a:rPr lang="en-US" sz="1400" b="1" dirty="0">
                <a:solidFill>
                  <a:schemeClr val="tx1"/>
                </a:solidFill>
              </a:rPr>
              <a:t>1–6 June</a:t>
            </a:r>
            <a:endParaRPr lang="en-US" sz="1400" dirty="0"/>
          </a:p>
        </p:txBody>
      </p:sp>
      <p:sp>
        <p:nvSpPr>
          <p:cNvPr id="10" name="type 1"/>
          <p:cNvSpPr/>
          <p:nvPr/>
        </p:nvSpPr>
        <p:spPr>
          <a:xfrm>
            <a:off x="2514600" y="1921487"/>
            <a:ext cx="201168" cy="201168"/>
          </a:xfrm>
          <a:prstGeom prst="ellipse">
            <a:avLst/>
          </a:prstGeom>
          <a:solidFill>
            <a:schemeClr val="accent1"/>
          </a:solidFill>
          <a:ln/>
        </p:spPr>
      </p:sp>
      <p:sp>
        <p:nvSpPr>
          <p:cNvPr id="11" name="Text 9"/>
          <p:cNvSpPr txBox="1"/>
          <p:nvPr/>
        </p:nvSpPr>
        <p:spPr>
          <a:xfrm>
            <a:off x="2880360" y="1820487"/>
            <a:ext cx="5760720" cy="403167"/>
          </a:xfrm>
          <a:prstGeom prst="rect">
            <a:avLst/>
          </a:prstGeom>
          <a:noFill/>
          <a:ln/>
        </p:spPr>
        <p:txBody>
          <a:bodyPr wrap="square" lIns="0" tIns="0" rIns="0" bIns="0" rtlCol="0" anchor="ctr"/>
          <a:lstStyle/>
          <a:p>
            <a:pPr indent="0" marL="0">
              <a:buNone/>
            </a:pPr>
            <a:r>
              <a:rPr lang="en-US" sz="1400" dirty="0">
                <a:solidFill>
                  <a:schemeClr val="tx1"/>
                </a:solidFill>
              </a:rPr>
              <a:t>FIVB Beach Volleyball Coaches Course</a:t>
            </a:r>
            <a:endParaRPr lang="en-US" sz="1400" dirty="0"/>
          </a:p>
        </p:txBody>
      </p:sp>
      <p:sp>
        <p:nvSpPr>
          <p:cNvPr id="12" name="Text 10"/>
          <p:cNvSpPr txBox="1"/>
          <p:nvPr/>
        </p:nvSpPr>
        <p:spPr>
          <a:xfrm>
            <a:off x="8732520" y="1820487"/>
            <a:ext cx="2834640" cy="403167"/>
          </a:xfrm>
          <a:prstGeom prst="rect">
            <a:avLst/>
          </a:prstGeom>
          <a:noFill/>
          <a:ln/>
        </p:spPr>
        <p:txBody>
          <a:bodyPr wrap="square" lIns="0" tIns="0" rIns="0" bIns="0" rtlCol="0" anchor="ctr"/>
          <a:lstStyle/>
          <a:p>
            <a:pPr indent="0" marL="0">
              <a:buNone/>
            </a:pPr>
            <a:r>
              <a:rPr lang="en-US" sz="1300" dirty="0">
                <a:solidFill>
                  <a:schemeClr val="accent5"/>
                </a:solidFill>
              </a:rPr>
              <a:t>St. Kitts and Nevis</a:t>
            </a:r>
            <a:endParaRPr lang="en-US" sz="1300" dirty="0"/>
          </a:p>
        </p:txBody>
      </p:sp>
      <p:sp>
        <p:nvSpPr>
          <p:cNvPr id="13" name="row 2"/>
          <p:cNvSpPr/>
          <p:nvPr/>
        </p:nvSpPr>
        <p:spPr>
          <a:xfrm>
            <a:off x="548640" y="2223655"/>
            <a:ext cx="11094415" cy="403167"/>
          </a:xfrm>
          <a:prstGeom prst="rect">
            <a:avLst/>
          </a:prstGeom>
          <a:solidFill>
            <a:schemeClr val="bg2"/>
          </a:solidFill>
          <a:ln/>
        </p:spPr>
      </p:sp>
      <p:sp>
        <p:nvSpPr>
          <p:cNvPr id="14" name="Text 12"/>
          <p:cNvSpPr txBox="1"/>
          <p:nvPr/>
        </p:nvSpPr>
        <p:spPr>
          <a:xfrm>
            <a:off x="731520" y="2223655"/>
            <a:ext cx="1737360" cy="403167"/>
          </a:xfrm>
          <a:prstGeom prst="rect">
            <a:avLst/>
          </a:prstGeom>
          <a:noFill/>
          <a:ln/>
        </p:spPr>
        <p:txBody>
          <a:bodyPr wrap="square" lIns="0" tIns="0" rIns="0" bIns="0" rtlCol="0" anchor="ctr"/>
          <a:lstStyle/>
          <a:p>
            <a:pPr indent="0" marL="0">
              <a:buNone/>
            </a:pPr>
            <a:r>
              <a:rPr lang="en-US" sz="1400" b="1" dirty="0">
                <a:solidFill>
                  <a:schemeClr val="tx1"/>
                </a:solidFill>
              </a:rPr>
              <a:t>4–8 June</a:t>
            </a:r>
            <a:endParaRPr lang="en-US" sz="1400" dirty="0"/>
          </a:p>
        </p:txBody>
      </p:sp>
      <p:sp>
        <p:nvSpPr>
          <p:cNvPr id="15" name="type 2"/>
          <p:cNvSpPr/>
          <p:nvPr/>
        </p:nvSpPr>
        <p:spPr>
          <a:xfrm>
            <a:off x="2514600" y="2324654"/>
            <a:ext cx="201168" cy="201168"/>
          </a:xfrm>
          <a:prstGeom prst="ellipse">
            <a:avLst/>
          </a:prstGeom>
          <a:solidFill>
            <a:schemeClr val="accent1"/>
          </a:solidFill>
          <a:ln/>
        </p:spPr>
      </p:sp>
      <p:sp>
        <p:nvSpPr>
          <p:cNvPr id="16" name="Text 14"/>
          <p:cNvSpPr txBox="1"/>
          <p:nvPr/>
        </p:nvSpPr>
        <p:spPr>
          <a:xfrm>
            <a:off x="2880360" y="2223655"/>
            <a:ext cx="5760720" cy="403167"/>
          </a:xfrm>
          <a:prstGeom prst="rect">
            <a:avLst/>
          </a:prstGeom>
          <a:noFill/>
          <a:ln/>
        </p:spPr>
        <p:txBody>
          <a:bodyPr wrap="square" lIns="0" tIns="0" rIns="0" bIns="0" rtlCol="0" anchor="ctr"/>
          <a:lstStyle/>
          <a:p>
            <a:pPr indent="0" marL="0">
              <a:buNone/>
            </a:pPr>
            <a:r>
              <a:rPr lang="en-US" sz="1400" dirty="0">
                <a:solidFill>
                  <a:schemeClr val="tx1"/>
                </a:solidFill>
              </a:rPr>
              <a:t>National Beach Volleyball Referee Course</a:t>
            </a:r>
            <a:endParaRPr lang="en-US" sz="1400" dirty="0"/>
          </a:p>
        </p:txBody>
      </p:sp>
      <p:sp>
        <p:nvSpPr>
          <p:cNvPr id="17" name="Text 15"/>
          <p:cNvSpPr txBox="1"/>
          <p:nvPr/>
        </p:nvSpPr>
        <p:spPr>
          <a:xfrm>
            <a:off x="8732520" y="2223655"/>
            <a:ext cx="2834640" cy="403167"/>
          </a:xfrm>
          <a:prstGeom prst="rect">
            <a:avLst/>
          </a:prstGeom>
          <a:noFill/>
          <a:ln/>
        </p:spPr>
        <p:txBody>
          <a:bodyPr wrap="square" lIns="0" tIns="0" rIns="0" bIns="0" rtlCol="0" anchor="ctr"/>
          <a:lstStyle/>
          <a:p>
            <a:pPr indent="0" marL="0">
              <a:buNone/>
            </a:pPr>
            <a:r>
              <a:rPr lang="en-US" sz="1300" dirty="0">
                <a:solidFill>
                  <a:schemeClr val="accent5"/>
                </a:solidFill>
              </a:rPr>
              <a:t>St. Kitts and Nevis</a:t>
            </a:r>
            <a:endParaRPr lang="en-US" sz="1300" dirty="0"/>
          </a:p>
        </p:txBody>
      </p:sp>
      <p:sp>
        <p:nvSpPr>
          <p:cNvPr id="18" name="Text 16"/>
          <p:cNvSpPr txBox="1"/>
          <p:nvPr/>
        </p:nvSpPr>
        <p:spPr>
          <a:xfrm>
            <a:off x="731520" y="2626822"/>
            <a:ext cx="1737360" cy="403167"/>
          </a:xfrm>
          <a:prstGeom prst="rect">
            <a:avLst/>
          </a:prstGeom>
          <a:noFill/>
          <a:ln/>
        </p:spPr>
        <p:txBody>
          <a:bodyPr wrap="square" lIns="0" tIns="0" rIns="0" bIns="0" rtlCol="0" anchor="ctr"/>
          <a:lstStyle/>
          <a:p>
            <a:pPr indent="0" marL="0">
              <a:buNone/>
            </a:pPr>
            <a:r>
              <a:rPr lang="en-US" sz="1400" b="1" dirty="0">
                <a:solidFill>
                  <a:schemeClr val="tx1"/>
                </a:solidFill>
              </a:rPr>
              <a:t>6–8 June</a:t>
            </a:r>
            <a:endParaRPr lang="en-US" sz="1400" dirty="0"/>
          </a:p>
        </p:txBody>
      </p:sp>
      <p:sp>
        <p:nvSpPr>
          <p:cNvPr id="19" name="type 3"/>
          <p:cNvSpPr/>
          <p:nvPr/>
        </p:nvSpPr>
        <p:spPr>
          <a:xfrm>
            <a:off x="2514600" y="2727821"/>
            <a:ext cx="201168" cy="201168"/>
          </a:xfrm>
          <a:prstGeom prst="ellipse">
            <a:avLst/>
          </a:prstGeom>
          <a:solidFill>
            <a:schemeClr val="accent2"/>
          </a:solidFill>
          <a:ln/>
        </p:spPr>
      </p:sp>
      <p:sp>
        <p:nvSpPr>
          <p:cNvPr id="20" name="Text 18"/>
          <p:cNvSpPr txBox="1"/>
          <p:nvPr/>
        </p:nvSpPr>
        <p:spPr>
          <a:xfrm>
            <a:off x="2880360" y="2626822"/>
            <a:ext cx="5760720" cy="403167"/>
          </a:xfrm>
          <a:prstGeom prst="rect">
            <a:avLst/>
          </a:prstGeom>
          <a:noFill/>
          <a:ln/>
        </p:spPr>
        <p:txBody>
          <a:bodyPr wrap="square" lIns="0" tIns="0" rIns="0" bIns="0" rtlCol="0" anchor="ctr"/>
          <a:lstStyle/>
          <a:p>
            <a:pPr indent="0" marL="0">
              <a:buNone/>
            </a:pPr>
            <a:r>
              <a:rPr lang="en-US" sz="1400" b="1" dirty="0">
                <a:solidFill>
                  <a:schemeClr val="tx1"/>
                </a:solidFill>
              </a:rPr>
              <a:t>U21 Beach Championships, men and women</a:t>
            </a:r>
            <a:endParaRPr lang="en-US" sz="1400" dirty="0"/>
          </a:p>
        </p:txBody>
      </p:sp>
      <p:sp>
        <p:nvSpPr>
          <p:cNvPr id="21" name="Text 19"/>
          <p:cNvSpPr txBox="1"/>
          <p:nvPr/>
        </p:nvSpPr>
        <p:spPr>
          <a:xfrm>
            <a:off x="8732520" y="2626822"/>
            <a:ext cx="2834640" cy="403167"/>
          </a:xfrm>
          <a:prstGeom prst="rect">
            <a:avLst/>
          </a:prstGeom>
          <a:noFill/>
          <a:ln/>
        </p:spPr>
        <p:txBody>
          <a:bodyPr wrap="square" lIns="0" tIns="0" rIns="0" bIns="0" rtlCol="0" anchor="ctr"/>
          <a:lstStyle/>
          <a:p>
            <a:pPr indent="0" marL="0">
              <a:buNone/>
            </a:pPr>
            <a:r>
              <a:rPr lang="en-US" sz="1300" dirty="0">
                <a:solidFill>
                  <a:schemeClr val="accent5"/>
                </a:solidFill>
              </a:rPr>
              <a:t>St. Kitts and Nevis</a:t>
            </a:r>
            <a:endParaRPr lang="en-US" sz="1300" dirty="0"/>
          </a:p>
        </p:txBody>
      </p:sp>
      <p:sp>
        <p:nvSpPr>
          <p:cNvPr id="22" name="row 4"/>
          <p:cNvSpPr/>
          <p:nvPr/>
        </p:nvSpPr>
        <p:spPr>
          <a:xfrm>
            <a:off x="548640" y="3029989"/>
            <a:ext cx="11094415" cy="403167"/>
          </a:xfrm>
          <a:prstGeom prst="rect">
            <a:avLst/>
          </a:prstGeom>
          <a:solidFill>
            <a:schemeClr val="bg2"/>
          </a:solidFill>
          <a:ln/>
        </p:spPr>
      </p:sp>
      <p:sp>
        <p:nvSpPr>
          <p:cNvPr id="23" name="Text 21"/>
          <p:cNvSpPr txBox="1"/>
          <p:nvPr/>
        </p:nvSpPr>
        <p:spPr>
          <a:xfrm>
            <a:off x="731520" y="3029989"/>
            <a:ext cx="1737360" cy="403167"/>
          </a:xfrm>
          <a:prstGeom prst="rect">
            <a:avLst/>
          </a:prstGeom>
          <a:noFill/>
          <a:ln/>
        </p:spPr>
        <p:txBody>
          <a:bodyPr wrap="square" lIns="0" tIns="0" rIns="0" bIns="0" rtlCol="0" anchor="ctr"/>
          <a:lstStyle/>
          <a:p>
            <a:pPr indent="0" marL="0">
              <a:buNone/>
            </a:pPr>
            <a:r>
              <a:rPr lang="en-US" sz="1400" b="1" dirty="0">
                <a:solidFill>
                  <a:schemeClr val="tx1"/>
                </a:solidFill>
              </a:rPr>
              <a:t>11 September</a:t>
            </a:r>
            <a:endParaRPr lang="en-US" sz="1400" dirty="0"/>
          </a:p>
        </p:txBody>
      </p:sp>
      <p:sp>
        <p:nvSpPr>
          <p:cNvPr id="24" name="type 4"/>
          <p:cNvSpPr/>
          <p:nvPr/>
        </p:nvSpPr>
        <p:spPr>
          <a:xfrm>
            <a:off x="2514600" y="3130989"/>
            <a:ext cx="201168" cy="201168"/>
          </a:xfrm>
          <a:prstGeom prst="ellipse">
            <a:avLst/>
          </a:prstGeom>
          <a:solidFill>
            <a:schemeClr val="tx1"/>
          </a:solidFill>
          <a:ln/>
        </p:spPr>
      </p:sp>
      <p:sp>
        <p:nvSpPr>
          <p:cNvPr id="25" name="Text 23"/>
          <p:cNvSpPr txBox="1"/>
          <p:nvPr/>
        </p:nvSpPr>
        <p:spPr>
          <a:xfrm>
            <a:off x="2880360" y="3029989"/>
            <a:ext cx="5760720" cy="403167"/>
          </a:xfrm>
          <a:prstGeom prst="rect">
            <a:avLst/>
          </a:prstGeom>
          <a:noFill/>
          <a:ln/>
        </p:spPr>
        <p:txBody>
          <a:bodyPr wrap="square" lIns="0" tIns="0" rIns="0" bIns="0" rtlCol="0" anchor="ctr"/>
          <a:lstStyle/>
          <a:p>
            <a:pPr indent="0" marL="0">
              <a:buNone/>
            </a:pPr>
            <a:r>
              <a:rPr lang="en-US" sz="1400" dirty="0">
                <a:solidFill>
                  <a:schemeClr val="tx1"/>
                </a:solidFill>
              </a:rPr>
              <a:t>General Meeting: FIVB Empowerment Platform training</a:t>
            </a:r>
            <a:endParaRPr lang="en-US" sz="1400" dirty="0"/>
          </a:p>
        </p:txBody>
      </p:sp>
      <p:sp>
        <p:nvSpPr>
          <p:cNvPr id="26" name="Text 24"/>
          <p:cNvSpPr txBox="1"/>
          <p:nvPr/>
        </p:nvSpPr>
        <p:spPr>
          <a:xfrm>
            <a:off x="8732520" y="3029989"/>
            <a:ext cx="2834640" cy="403167"/>
          </a:xfrm>
          <a:prstGeom prst="rect">
            <a:avLst/>
          </a:prstGeom>
          <a:noFill/>
          <a:ln/>
        </p:spPr>
        <p:txBody>
          <a:bodyPr wrap="square" lIns="0" tIns="0" rIns="0" bIns="0" rtlCol="0" anchor="ctr"/>
          <a:lstStyle/>
          <a:p>
            <a:pPr indent="0" marL="0">
              <a:buNone/>
            </a:pPr>
            <a:r>
              <a:rPr lang="en-US" sz="1300" dirty="0">
                <a:solidFill>
                  <a:schemeClr val="accent5"/>
                </a:solidFill>
              </a:rPr>
              <a:t>Member federations</a:t>
            </a:r>
            <a:endParaRPr lang="en-US" sz="1300" dirty="0"/>
          </a:p>
        </p:txBody>
      </p:sp>
      <p:sp>
        <p:nvSpPr>
          <p:cNvPr id="27" name="Text 25"/>
          <p:cNvSpPr txBox="1"/>
          <p:nvPr/>
        </p:nvSpPr>
        <p:spPr>
          <a:xfrm>
            <a:off x="731520" y="3433156"/>
            <a:ext cx="1737360" cy="403167"/>
          </a:xfrm>
          <a:prstGeom prst="rect">
            <a:avLst/>
          </a:prstGeom>
          <a:noFill/>
          <a:ln/>
        </p:spPr>
        <p:txBody>
          <a:bodyPr wrap="square" lIns="0" tIns="0" rIns="0" bIns="0" rtlCol="0" anchor="ctr"/>
          <a:lstStyle/>
          <a:p>
            <a:pPr indent="0" marL="0">
              <a:buNone/>
            </a:pPr>
            <a:r>
              <a:rPr lang="en-US" sz="1400" b="1" dirty="0">
                <a:solidFill>
                  <a:schemeClr val="tx1"/>
                </a:solidFill>
              </a:rPr>
              <a:t>19–21 September</a:t>
            </a:r>
            <a:endParaRPr lang="en-US" sz="1400" dirty="0"/>
          </a:p>
        </p:txBody>
      </p:sp>
      <p:sp>
        <p:nvSpPr>
          <p:cNvPr id="28" name="type 5"/>
          <p:cNvSpPr/>
          <p:nvPr/>
        </p:nvSpPr>
        <p:spPr>
          <a:xfrm>
            <a:off x="2514600" y="3534156"/>
            <a:ext cx="201168" cy="201168"/>
          </a:xfrm>
          <a:prstGeom prst="ellipse">
            <a:avLst/>
          </a:prstGeom>
          <a:solidFill>
            <a:schemeClr val="accent2"/>
          </a:solidFill>
          <a:ln/>
        </p:spPr>
      </p:sp>
      <p:sp>
        <p:nvSpPr>
          <p:cNvPr id="29" name="Text 27"/>
          <p:cNvSpPr txBox="1"/>
          <p:nvPr/>
        </p:nvSpPr>
        <p:spPr>
          <a:xfrm>
            <a:off x="2880360" y="3433156"/>
            <a:ext cx="5760720" cy="403167"/>
          </a:xfrm>
          <a:prstGeom prst="rect">
            <a:avLst/>
          </a:prstGeom>
          <a:noFill/>
          <a:ln/>
        </p:spPr>
        <p:txBody>
          <a:bodyPr wrap="square" lIns="0" tIns="0" rIns="0" bIns="0" rtlCol="0" anchor="ctr"/>
          <a:lstStyle/>
          <a:p>
            <a:pPr indent="0" marL="0">
              <a:buNone/>
            </a:pPr>
            <a:r>
              <a:rPr lang="en-US" sz="1400" b="1" dirty="0">
                <a:solidFill>
                  <a:schemeClr val="tx1"/>
                </a:solidFill>
              </a:rPr>
              <a:t>Men's Final 4 (first edition)</a:t>
            </a:r>
            <a:endParaRPr lang="en-US" sz="1400" dirty="0"/>
          </a:p>
        </p:txBody>
      </p:sp>
      <p:sp>
        <p:nvSpPr>
          <p:cNvPr id="30" name="Text 28"/>
          <p:cNvSpPr txBox="1"/>
          <p:nvPr/>
        </p:nvSpPr>
        <p:spPr>
          <a:xfrm>
            <a:off x="8732520" y="3433156"/>
            <a:ext cx="2834640" cy="403167"/>
          </a:xfrm>
          <a:prstGeom prst="rect">
            <a:avLst/>
          </a:prstGeom>
          <a:noFill/>
          <a:ln/>
        </p:spPr>
        <p:txBody>
          <a:bodyPr wrap="square" lIns="0" tIns="0" rIns="0" bIns="0" rtlCol="0" anchor="ctr"/>
          <a:lstStyle/>
          <a:p>
            <a:pPr indent="0" marL="0">
              <a:buNone/>
            </a:pPr>
            <a:r>
              <a:rPr lang="en-US" sz="1300" dirty="0">
                <a:solidFill>
                  <a:schemeClr val="accent5"/>
                </a:solidFill>
              </a:rPr>
              <a:t>Antigua and Barbuda</a:t>
            </a:r>
            <a:endParaRPr lang="en-US" sz="1300" dirty="0"/>
          </a:p>
        </p:txBody>
      </p:sp>
      <p:sp>
        <p:nvSpPr>
          <p:cNvPr id="31" name="row 6"/>
          <p:cNvSpPr/>
          <p:nvPr/>
        </p:nvSpPr>
        <p:spPr>
          <a:xfrm>
            <a:off x="548640" y="3836324"/>
            <a:ext cx="11094415" cy="403167"/>
          </a:xfrm>
          <a:prstGeom prst="rect">
            <a:avLst/>
          </a:prstGeom>
          <a:solidFill>
            <a:schemeClr val="bg2"/>
          </a:solidFill>
          <a:ln/>
        </p:spPr>
      </p:sp>
      <p:sp>
        <p:nvSpPr>
          <p:cNvPr id="32" name="Text 30"/>
          <p:cNvSpPr txBox="1"/>
          <p:nvPr/>
        </p:nvSpPr>
        <p:spPr>
          <a:xfrm>
            <a:off x="731520" y="3836324"/>
            <a:ext cx="1737360" cy="403167"/>
          </a:xfrm>
          <a:prstGeom prst="rect">
            <a:avLst/>
          </a:prstGeom>
          <a:noFill/>
          <a:ln/>
        </p:spPr>
        <p:txBody>
          <a:bodyPr wrap="square" lIns="0" tIns="0" rIns="0" bIns="0" rtlCol="0" anchor="ctr"/>
          <a:lstStyle/>
          <a:p>
            <a:pPr indent="0" marL="0">
              <a:buNone/>
            </a:pPr>
            <a:r>
              <a:rPr lang="en-US" sz="1400" b="1" dirty="0">
                <a:solidFill>
                  <a:schemeClr val="tx1"/>
                </a:solidFill>
              </a:rPr>
              <a:t>26–28 September</a:t>
            </a:r>
            <a:endParaRPr lang="en-US" sz="1400" dirty="0"/>
          </a:p>
        </p:txBody>
      </p:sp>
      <p:sp>
        <p:nvSpPr>
          <p:cNvPr id="33" name="type 6"/>
          <p:cNvSpPr/>
          <p:nvPr/>
        </p:nvSpPr>
        <p:spPr>
          <a:xfrm>
            <a:off x="2514600" y="3937323"/>
            <a:ext cx="201168" cy="201168"/>
          </a:xfrm>
          <a:prstGeom prst="ellipse">
            <a:avLst/>
          </a:prstGeom>
          <a:solidFill>
            <a:schemeClr val="accent2"/>
          </a:solidFill>
          <a:ln/>
        </p:spPr>
      </p:sp>
      <p:sp>
        <p:nvSpPr>
          <p:cNvPr id="34" name="Text 32"/>
          <p:cNvSpPr txBox="1"/>
          <p:nvPr/>
        </p:nvSpPr>
        <p:spPr>
          <a:xfrm>
            <a:off x="2880360" y="3836324"/>
            <a:ext cx="5760720" cy="403167"/>
          </a:xfrm>
          <a:prstGeom prst="rect">
            <a:avLst/>
          </a:prstGeom>
          <a:noFill/>
          <a:ln/>
        </p:spPr>
        <p:txBody>
          <a:bodyPr wrap="square" lIns="0" tIns="0" rIns="0" bIns="0" rtlCol="0" anchor="ctr"/>
          <a:lstStyle/>
          <a:p>
            <a:pPr indent="0" marL="0">
              <a:buNone/>
            </a:pPr>
            <a:r>
              <a:rPr lang="en-US" sz="1400" b="1" dirty="0">
                <a:solidFill>
                  <a:schemeClr val="tx1"/>
                </a:solidFill>
              </a:rPr>
              <a:t>Women's Final 4 (first edition)</a:t>
            </a:r>
            <a:endParaRPr lang="en-US" sz="1400" dirty="0"/>
          </a:p>
        </p:txBody>
      </p:sp>
      <p:sp>
        <p:nvSpPr>
          <p:cNvPr id="35" name="Text 33"/>
          <p:cNvSpPr txBox="1"/>
          <p:nvPr/>
        </p:nvSpPr>
        <p:spPr>
          <a:xfrm>
            <a:off x="8732520" y="3836324"/>
            <a:ext cx="2834640" cy="403167"/>
          </a:xfrm>
          <a:prstGeom prst="rect">
            <a:avLst/>
          </a:prstGeom>
          <a:noFill/>
          <a:ln/>
        </p:spPr>
        <p:txBody>
          <a:bodyPr wrap="square" lIns="0" tIns="0" rIns="0" bIns="0" rtlCol="0" anchor="ctr"/>
          <a:lstStyle/>
          <a:p>
            <a:pPr indent="0" marL="0">
              <a:buNone/>
            </a:pPr>
            <a:r>
              <a:rPr lang="en-US" sz="1300" dirty="0">
                <a:solidFill>
                  <a:schemeClr val="accent5"/>
                </a:solidFill>
              </a:rPr>
              <a:t>Antigua and Barbuda</a:t>
            </a:r>
            <a:endParaRPr lang="en-US" sz="1300" dirty="0"/>
          </a:p>
        </p:txBody>
      </p:sp>
      <p:sp>
        <p:nvSpPr>
          <p:cNvPr id="36" name="Text 34"/>
          <p:cNvSpPr txBox="1"/>
          <p:nvPr/>
        </p:nvSpPr>
        <p:spPr>
          <a:xfrm>
            <a:off x="731520" y="4239491"/>
            <a:ext cx="1737360" cy="403167"/>
          </a:xfrm>
          <a:prstGeom prst="rect">
            <a:avLst/>
          </a:prstGeom>
          <a:noFill/>
          <a:ln/>
        </p:spPr>
        <p:txBody>
          <a:bodyPr wrap="square" lIns="0" tIns="0" rIns="0" bIns="0" rtlCol="0" anchor="ctr"/>
          <a:lstStyle/>
          <a:p>
            <a:pPr indent="0" marL="0">
              <a:buNone/>
            </a:pPr>
            <a:r>
              <a:rPr lang="en-US" sz="1400" b="1" dirty="0">
                <a:solidFill>
                  <a:schemeClr val="tx1"/>
                </a:solidFill>
              </a:rPr>
              <a:t>Oct–Nov</a:t>
            </a:r>
            <a:endParaRPr lang="en-US" sz="1400" dirty="0"/>
          </a:p>
        </p:txBody>
      </p:sp>
      <p:sp>
        <p:nvSpPr>
          <p:cNvPr id="37" name="type 7"/>
          <p:cNvSpPr/>
          <p:nvPr/>
        </p:nvSpPr>
        <p:spPr>
          <a:xfrm>
            <a:off x="2514600" y="4340491"/>
            <a:ext cx="201168" cy="201168"/>
          </a:xfrm>
          <a:prstGeom prst="ellipse">
            <a:avLst/>
          </a:prstGeom>
          <a:solidFill>
            <a:schemeClr val="tx1"/>
          </a:solidFill>
          <a:ln/>
        </p:spPr>
      </p:sp>
      <p:sp>
        <p:nvSpPr>
          <p:cNvPr id="38" name="Text 36"/>
          <p:cNvSpPr txBox="1"/>
          <p:nvPr/>
        </p:nvSpPr>
        <p:spPr>
          <a:xfrm>
            <a:off x="2880360" y="4239491"/>
            <a:ext cx="5760720" cy="403167"/>
          </a:xfrm>
          <a:prstGeom prst="rect">
            <a:avLst/>
          </a:prstGeom>
          <a:noFill/>
          <a:ln/>
        </p:spPr>
        <p:txBody>
          <a:bodyPr wrap="square" lIns="0" tIns="0" rIns="0" bIns="0" rtlCol="0" anchor="ctr"/>
          <a:lstStyle/>
          <a:p>
            <a:pPr indent="0" marL="0">
              <a:buNone/>
            </a:pPr>
            <a:r>
              <a:rPr lang="en-US" sz="1400" dirty="0">
                <a:solidFill>
                  <a:schemeClr val="tx1"/>
                </a:solidFill>
              </a:rPr>
              <a:t>One-on-one consultations with member federations</a:t>
            </a:r>
            <a:endParaRPr lang="en-US" sz="1400" dirty="0"/>
          </a:p>
        </p:txBody>
      </p:sp>
      <p:sp>
        <p:nvSpPr>
          <p:cNvPr id="39" name="Text 37"/>
          <p:cNvSpPr txBox="1"/>
          <p:nvPr/>
        </p:nvSpPr>
        <p:spPr>
          <a:xfrm>
            <a:off x="8732520" y="4239491"/>
            <a:ext cx="2834640" cy="403167"/>
          </a:xfrm>
          <a:prstGeom prst="rect">
            <a:avLst/>
          </a:prstGeom>
          <a:noFill/>
          <a:ln/>
        </p:spPr>
        <p:txBody>
          <a:bodyPr wrap="square" lIns="0" tIns="0" rIns="0" bIns="0" rtlCol="0" anchor="ctr"/>
          <a:lstStyle/>
          <a:p>
            <a:pPr indent="0" marL="0">
              <a:buNone/>
            </a:pPr>
            <a:r>
              <a:rPr lang="en-US" sz="1300" dirty="0">
                <a:solidFill>
                  <a:schemeClr val="accent5"/>
                </a:solidFill>
              </a:rPr>
              <a:t>Virtual</a:t>
            </a:r>
            <a:endParaRPr lang="en-US" sz="1300" dirty="0"/>
          </a:p>
        </p:txBody>
      </p:sp>
      <p:sp>
        <p:nvSpPr>
          <p:cNvPr id="40" name="row 8"/>
          <p:cNvSpPr/>
          <p:nvPr/>
        </p:nvSpPr>
        <p:spPr>
          <a:xfrm>
            <a:off x="548640" y="4642658"/>
            <a:ext cx="11094415" cy="403167"/>
          </a:xfrm>
          <a:prstGeom prst="rect">
            <a:avLst/>
          </a:prstGeom>
          <a:solidFill>
            <a:schemeClr val="bg2"/>
          </a:solidFill>
          <a:ln/>
        </p:spPr>
      </p:sp>
      <p:sp>
        <p:nvSpPr>
          <p:cNvPr id="41" name="Text 39"/>
          <p:cNvSpPr txBox="1"/>
          <p:nvPr/>
        </p:nvSpPr>
        <p:spPr>
          <a:xfrm>
            <a:off x="731520" y="4642658"/>
            <a:ext cx="1737360" cy="403167"/>
          </a:xfrm>
          <a:prstGeom prst="rect">
            <a:avLst/>
          </a:prstGeom>
          <a:noFill/>
          <a:ln/>
        </p:spPr>
        <p:txBody>
          <a:bodyPr wrap="square" lIns="0" tIns="0" rIns="0" bIns="0" rtlCol="0" anchor="ctr"/>
          <a:lstStyle/>
          <a:p>
            <a:pPr indent="0" marL="0">
              <a:buNone/>
            </a:pPr>
            <a:r>
              <a:rPr lang="en-US" sz="1400" b="1" dirty="0">
                <a:solidFill>
                  <a:schemeClr val="tx1"/>
                </a:solidFill>
              </a:rPr>
              <a:t>November</a:t>
            </a:r>
            <a:endParaRPr lang="en-US" sz="1400" dirty="0"/>
          </a:p>
        </p:txBody>
      </p:sp>
      <p:sp>
        <p:nvSpPr>
          <p:cNvPr id="42" name="type 8"/>
          <p:cNvSpPr/>
          <p:nvPr/>
        </p:nvSpPr>
        <p:spPr>
          <a:xfrm>
            <a:off x="2514600" y="4743658"/>
            <a:ext cx="201168" cy="201168"/>
          </a:xfrm>
          <a:prstGeom prst="ellipse">
            <a:avLst/>
          </a:prstGeom>
          <a:solidFill>
            <a:schemeClr val="accent1"/>
          </a:solidFill>
          <a:ln/>
        </p:spPr>
      </p:sp>
      <p:sp>
        <p:nvSpPr>
          <p:cNvPr id="43" name="Text 41"/>
          <p:cNvSpPr txBox="1"/>
          <p:nvPr/>
        </p:nvSpPr>
        <p:spPr>
          <a:xfrm>
            <a:off x="2880360" y="4642658"/>
            <a:ext cx="5760720" cy="403167"/>
          </a:xfrm>
          <a:prstGeom prst="rect">
            <a:avLst/>
          </a:prstGeom>
          <a:noFill/>
          <a:ln/>
        </p:spPr>
        <p:txBody>
          <a:bodyPr wrap="square" lIns="0" tIns="0" rIns="0" bIns="0" rtlCol="0" anchor="ctr"/>
          <a:lstStyle/>
          <a:p>
            <a:pPr indent="0" marL="0">
              <a:buNone/>
            </a:pPr>
            <a:r>
              <a:rPr lang="en-US" sz="1400" dirty="0">
                <a:solidFill>
                  <a:schemeClr val="tx1"/>
                </a:solidFill>
              </a:rPr>
              <a:t>Indoor Referee Seminar, eve of the U23 championship</a:t>
            </a:r>
            <a:endParaRPr lang="en-US" sz="1400" dirty="0"/>
          </a:p>
        </p:txBody>
      </p:sp>
      <p:sp>
        <p:nvSpPr>
          <p:cNvPr id="44" name="Text 42"/>
          <p:cNvSpPr txBox="1"/>
          <p:nvPr/>
        </p:nvSpPr>
        <p:spPr>
          <a:xfrm>
            <a:off x="8732520" y="4642658"/>
            <a:ext cx="2834640" cy="403167"/>
          </a:xfrm>
          <a:prstGeom prst="rect">
            <a:avLst/>
          </a:prstGeom>
          <a:noFill/>
          <a:ln/>
        </p:spPr>
        <p:txBody>
          <a:bodyPr wrap="square" lIns="0" tIns="0" rIns="0" bIns="0" rtlCol="0" anchor="ctr"/>
          <a:lstStyle/>
          <a:p>
            <a:pPr indent="0" marL="0">
              <a:buNone/>
            </a:pPr>
            <a:r>
              <a:rPr lang="en-US" sz="1300" dirty="0">
                <a:solidFill>
                  <a:schemeClr val="accent5"/>
                </a:solidFill>
              </a:rPr>
              <a:t>Antigua and Barbuda</a:t>
            </a:r>
            <a:endParaRPr lang="en-US" sz="1300" dirty="0"/>
          </a:p>
        </p:txBody>
      </p:sp>
      <p:sp>
        <p:nvSpPr>
          <p:cNvPr id="45" name="Text 43"/>
          <p:cNvSpPr txBox="1"/>
          <p:nvPr/>
        </p:nvSpPr>
        <p:spPr>
          <a:xfrm>
            <a:off x="731520" y="5045825"/>
            <a:ext cx="1737360" cy="403167"/>
          </a:xfrm>
          <a:prstGeom prst="rect">
            <a:avLst/>
          </a:prstGeom>
          <a:noFill/>
          <a:ln/>
        </p:spPr>
        <p:txBody>
          <a:bodyPr wrap="square" lIns="0" tIns="0" rIns="0" bIns="0" rtlCol="0" anchor="ctr"/>
          <a:lstStyle/>
          <a:p>
            <a:pPr indent="0" marL="0">
              <a:buNone/>
            </a:pPr>
            <a:r>
              <a:rPr lang="en-US" sz="1400" b="1" dirty="0">
                <a:solidFill>
                  <a:schemeClr val="tx1"/>
                </a:solidFill>
              </a:rPr>
              <a:t>12–16 November</a:t>
            </a:r>
            <a:endParaRPr lang="en-US" sz="1400" dirty="0"/>
          </a:p>
        </p:txBody>
      </p:sp>
      <p:sp>
        <p:nvSpPr>
          <p:cNvPr id="46" name="type 9"/>
          <p:cNvSpPr/>
          <p:nvPr/>
        </p:nvSpPr>
        <p:spPr>
          <a:xfrm>
            <a:off x="2514600" y="5146825"/>
            <a:ext cx="201168" cy="201168"/>
          </a:xfrm>
          <a:prstGeom prst="ellipse">
            <a:avLst/>
          </a:prstGeom>
          <a:solidFill>
            <a:schemeClr val="accent2"/>
          </a:solidFill>
          <a:ln/>
        </p:spPr>
      </p:sp>
      <p:sp>
        <p:nvSpPr>
          <p:cNvPr id="47" name="Text 45"/>
          <p:cNvSpPr txBox="1"/>
          <p:nvPr/>
        </p:nvSpPr>
        <p:spPr>
          <a:xfrm>
            <a:off x="2880360" y="5045825"/>
            <a:ext cx="5760720" cy="403167"/>
          </a:xfrm>
          <a:prstGeom prst="rect">
            <a:avLst/>
          </a:prstGeom>
          <a:noFill/>
          <a:ln/>
        </p:spPr>
        <p:txBody>
          <a:bodyPr wrap="square" lIns="0" tIns="0" rIns="0" bIns="0" rtlCol="0" anchor="ctr"/>
          <a:lstStyle/>
          <a:p>
            <a:pPr indent="0" marL="0">
              <a:buNone/>
            </a:pPr>
            <a:r>
              <a:rPr lang="en-US" sz="1400" b="1" dirty="0">
                <a:solidFill>
                  <a:schemeClr val="tx1"/>
                </a:solidFill>
              </a:rPr>
              <a:t>U23 Men's Indoor Championship</a:t>
            </a:r>
            <a:endParaRPr lang="en-US" sz="1400" dirty="0"/>
          </a:p>
        </p:txBody>
      </p:sp>
      <p:sp>
        <p:nvSpPr>
          <p:cNvPr id="48" name="Text 46"/>
          <p:cNvSpPr txBox="1"/>
          <p:nvPr/>
        </p:nvSpPr>
        <p:spPr>
          <a:xfrm>
            <a:off x="8732520" y="5045825"/>
            <a:ext cx="2834640" cy="403167"/>
          </a:xfrm>
          <a:prstGeom prst="rect">
            <a:avLst/>
          </a:prstGeom>
          <a:noFill/>
          <a:ln/>
        </p:spPr>
        <p:txBody>
          <a:bodyPr wrap="square" lIns="0" tIns="0" rIns="0" bIns="0" rtlCol="0" anchor="ctr"/>
          <a:lstStyle/>
          <a:p>
            <a:pPr indent="0" marL="0">
              <a:buNone/>
            </a:pPr>
            <a:r>
              <a:rPr lang="en-US" sz="1300" dirty="0">
                <a:solidFill>
                  <a:schemeClr val="accent5"/>
                </a:solidFill>
              </a:rPr>
              <a:t>Antigua and Barbuda</a:t>
            </a:r>
            <a:endParaRPr lang="en-US" sz="1300" dirty="0"/>
          </a:p>
        </p:txBody>
      </p:sp>
      <p:sp>
        <p:nvSpPr>
          <p:cNvPr id="49" name="row 10"/>
          <p:cNvSpPr/>
          <p:nvPr/>
        </p:nvSpPr>
        <p:spPr>
          <a:xfrm>
            <a:off x="548640" y="5448993"/>
            <a:ext cx="11094415" cy="403167"/>
          </a:xfrm>
          <a:prstGeom prst="rect">
            <a:avLst/>
          </a:prstGeom>
          <a:solidFill>
            <a:schemeClr val="bg2"/>
          </a:solidFill>
          <a:ln/>
        </p:spPr>
      </p:sp>
      <p:sp>
        <p:nvSpPr>
          <p:cNvPr id="50" name="Text 48"/>
          <p:cNvSpPr txBox="1"/>
          <p:nvPr/>
        </p:nvSpPr>
        <p:spPr>
          <a:xfrm>
            <a:off x="731520" y="5448993"/>
            <a:ext cx="1737360" cy="403167"/>
          </a:xfrm>
          <a:prstGeom prst="rect">
            <a:avLst/>
          </a:prstGeom>
          <a:noFill/>
          <a:ln/>
        </p:spPr>
        <p:txBody>
          <a:bodyPr wrap="square" lIns="0" tIns="0" rIns="0" bIns="0" rtlCol="0" anchor="ctr"/>
          <a:lstStyle/>
          <a:p>
            <a:pPr indent="0" marL="0">
              <a:buNone/>
            </a:pPr>
            <a:r>
              <a:rPr lang="en-US" sz="1400" b="1" dirty="0">
                <a:solidFill>
                  <a:schemeClr val="tx1"/>
                </a:solidFill>
              </a:rPr>
              <a:t>11–14 December</a:t>
            </a:r>
            <a:endParaRPr lang="en-US" sz="1400" dirty="0"/>
          </a:p>
        </p:txBody>
      </p:sp>
      <p:sp>
        <p:nvSpPr>
          <p:cNvPr id="51" name="type 10"/>
          <p:cNvSpPr/>
          <p:nvPr/>
        </p:nvSpPr>
        <p:spPr>
          <a:xfrm>
            <a:off x="2514600" y="5549992"/>
            <a:ext cx="201168" cy="201168"/>
          </a:xfrm>
          <a:prstGeom prst="ellipse">
            <a:avLst/>
          </a:prstGeom>
          <a:solidFill>
            <a:schemeClr val="tx1"/>
          </a:solidFill>
          <a:ln/>
        </p:spPr>
      </p:sp>
      <p:sp>
        <p:nvSpPr>
          <p:cNvPr id="52" name="Text 50"/>
          <p:cNvSpPr txBox="1"/>
          <p:nvPr/>
        </p:nvSpPr>
        <p:spPr>
          <a:xfrm>
            <a:off x="2880360" y="5448993"/>
            <a:ext cx="5760720" cy="403167"/>
          </a:xfrm>
          <a:prstGeom prst="rect">
            <a:avLst/>
          </a:prstGeom>
          <a:noFill/>
          <a:ln/>
        </p:spPr>
        <p:txBody>
          <a:bodyPr wrap="square" lIns="0" tIns="0" rIns="0" bIns="0" rtlCol="0" anchor="ctr"/>
          <a:lstStyle/>
          <a:p>
            <a:pPr indent="0" marL="0">
              <a:buNone/>
            </a:pPr>
            <a:r>
              <a:rPr lang="en-US" sz="1400" dirty="0">
                <a:solidFill>
                  <a:schemeClr val="tx1"/>
                </a:solidFill>
              </a:rPr>
              <a:t>NF Development Workshop and Annual General Meeting</a:t>
            </a:r>
            <a:endParaRPr lang="en-US" sz="1400" dirty="0"/>
          </a:p>
        </p:txBody>
      </p:sp>
      <p:sp>
        <p:nvSpPr>
          <p:cNvPr id="53" name="Text 51"/>
          <p:cNvSpPr txBox="1"/>
          <p:nvPr/>
        </p:nvSpPr>
        <p:spPr>
          <a:xfrm>
            <a:off x="8732520" y="5448993"/>
            <a:ext cx="2834640" cy="403167"/>
          </a:xfrm>
          <a:prstGeom prst="rect">
            <a:avLst/>
          </a:prstGeom>
          <a:noFill/>
          <a:ln/>
        </p:spPr>
        <p:txBody>
          <a:bodyPr wrap="square" lIns="0" tIns="0" rIns="0" bIns="0" rtlCol="0" anchor="ctr"/>
          <a:lstStyle/>
          <a:p>
            <a:pPr indent="0" marL="0">
              <a:buNone/>
            </a:pPr>
            <a:r>
              <a:rPr lang="en-US" sz="1300" dirty="0">
                <a:solidFill>
                  <a:schemeClr val="accent5"/>
                </a:solidFill>
              </a:rPr>
              <a:t>St. Kitts and Nevis</a:t>
            </a:r>
            <a:endParaRPr lang="en-US" sz="1300" dirty="0"/>
          </a:p>
        </p:txBody>
      </p:sp>
      <p:sp>
        <p:nvSpPr>
          <p:cNvPr id="54" name="legend Championship"/>
          <p:cNvSpPr/>
          <p:nvPr/>
        </p:nvSpPr>
        <p:spPr>
          <a:xfrm>
            <a:off x="548640" y="6053328"/>
            <a:ext cx="164592" cy="164592"/>
          </a:xfrm>
          <a:prstGeom prst="ellipse">
            <a:avLst/>
          </a:prstGeom>
          <a:solidFill>
            <a:schemeClr val="accent2"/>
          </a:solidFill>
          <a:ln/>
        </p:spPr>
      </p:sp>
      <p:sp>
        <p:nvSpPr>
          <p:cNvPr id="55" name="Text 53"/>
          <p:cNvSpPr txBox="1"/>
          <p:nvPr/>
        </p:nvSpPr>
        <p:spPr>
          <a:xfrm>
            <a:off x="804672" y="5989320"/>
            <a:ext cx="2011680" cy="292608"/>
          </a:xfrm>
          <a:prstGeom prst="rect">
            <a:avLst/>
          </a:prstGeom>
          <a:noFill/>
          <a:ln/>
        </p:spPr>
        <p:txBody>
          <a:bodyPr wrap="square" lIns="0" tIns="0" rIns="0" bIns="0" rtlCol="0" anchor="ctr"/>
          <a:lstStyle/>
          <a:p>
            <a:pPr indent="0" marL="0">
              <a:buNone/>
            </a:pPr>
            <a:r>
              <a:rPr lang="en-US" sz="1100" dirty="0">
                <a:solidFill>
                  <a:schemeClr val="accent5"/>
                </a:solidFill>
              </a:rPr>
              <a:t>Championship</a:t>
            </a:r>
            <a:endParaRPr lang="en-US" sz="1100" dirty="0"/>
          </a:p>
        </p:txBody>
      </p:sp>
      <p:sp>
        <p:nvSpPr>
          <p:cNvPr id="56" name="legend Course or seminar"/>
          <p:cNvSpPr/>
          <p:nvPr/>
        </p:nvSpPr>
        <p:spPr>
          <a:xfrm>
            <a:off x="2926080" y="6053328"/>
            <a:ext cx="164592" cy="164592"/>
          </a:xfrm>
          <a:prstGeom prst="ellipse">
            <a:avLst/>
          </a:prstGeom>
          <a:solidFill>
            <a:schemeClr val="accent1"/>
          </a:solidFill>
          <a:ln/>
        </p:spPr>
      </p:sp>
      <p:sp>
        <p:nvSpPr>
          <p:cNvPr id="57" name="Text 55"/>
          <p:cNvSpPr txBox="1"/>
          <p:nvPr/>
        </p:nvSpPr>
        <p:spPr>
          <a:xfrm>
            <a:off x="3182112" y="5989320"/>
            <a:ext cx="2011680" cy="292608"/>
          </a:xfrm>
          <a:prstGeom prst="rect">
            <a:avLst/>
          </a:prstGeom>
          <a:noFill/>
          <a:ln/>
        </p:spPr>
        <p:txBody>
          <a:bodyPr wrap="square" lIns="0" tIns="0" rIns="0" bIns="0" rtlCol="0" anchor="ctr"/>
          <a:lstStyle/>
          <a:p>
            <a:pPr indent="0" marL="0">
              <a:buNone/>
            </a:pPr>
            <a:r>
              <a:rPr lang="en-US" sz="1100" dirty="0">
                <a:solidFill>
                  <a:schemeClr val="accent5"/>
                </a:solidFill>
              </a:rPr>
              <a:t>Course or seminar</a:t>
            </a:r>
            <a:endParaRPr lang="en-US" sz="1100" dirty="0"/>
          </a:p>
        </p:txBody>
      </p:sp>
      <p:sp>
        <p:nvSpPr>
          <p:cNvPr id="58" name="legend Governance or support"/>
          <p:cNvSpPr/>
          <p:nvPr/>
        </p:nvSpPr>
        <p:spPr>
          <a:xfrm>
            <a:off x="5303520" y="6053328"/>
            <a:ext cx="164592" cy="164592"/>
          </a:xfrm>
          <a:prstGeom prst="ellipse">
            <a:avLst/>
          </a:prstGeom>
          <a:solidFill>
            <a:schemeClr val="tx1"/>
          </a:solidFill>
          <a:ln/>
        </p:spPr>
      </p:sp>
      <p:sp>
        <p:nvSpPr>
          <p:cNvPr id="59" name="Text 57"/>
          <p:cNvSpPr txBox="1"/>
          <p:nvPr/>
        </p:nvSpPr>
        <p:spPr>
          <a:xfrm>
            <a:off x="5559552" y="5989320"/>
            <a:ext cx="2011680" cy="292608"/>
          </a:xfrm>
          <a:prstGeom prst="rect">
            <a:avLst/>
          </a:prstGeom>
          <a:noFill/>
          <a:ln/>
        </p:spPr>
        <p:txBody>
          <a:bodyPr wrap="square" lIns="0" tIns="0" rIns="0" bIns="0" rtlCol="0" anchor="ctr"/>
          <a:lstStyle/>
          <a:p>
            <a:pPr indent="0" marL="0">
              <a:buNone/>
            </a:pPr>
            <a:r>
              <a:rPr lang="en-US" sz="1100" dirty="0">
                <a:solidFill>
                  <a:schemeClr val="accent5"/>
                </a:solidFill>
              </a:rPr>
              <a:t>Governance or support</a:t>
            </a:r>
            <a:endParaRPr lang="en-US" sz="11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B6B85"/>
                </a:solidFill>
              </a:defRPr>
            </a:lvl1pPr>
          </a:lstStyle>
          <a:p>
            <a:pPr algn="r"/>
            <a:fld id="{F7021451-1387-4CA6-816F-3879F97B5CBC}" type="slidenum">
              <a:rPr b="0" lang="en-US"/>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1"/>
                </a:solidFill>
              </a:rPr>
              <a:t>2026 CALENDAR</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tx1"/>
                </a:solidFill>
                <a:latin typeface="Arial" pitchFamily="34" charset="0"/>
                <a:ea typeface="Arial" pitchFamily="34" charset="-122"/>
                <a:cs typeface="Arial" pitchFamily="34" charset="-120"/>
              </a:rPr>
              <a:t>The 2026 season: competition with education</a:t>
            </a:r>
            <a:endParaRPr lang="en-US" sz="3200" dirty="0"/>
          </a:p>
        </p:txBody>
      </p:sp>
      <p:sp>
        <p:nvSpPr>
          <p:cNvPr id="4" name="row 0"/>
          <p:cNvSpPr/>
          <p:nvPr/>
        </p:nvSpPr>
        <p:spPr>
          <a:xfrm>
            <a:off x="548640" y="1417320"/>
            <a:ext cx="11094415" cy="341142"/>
          </a:xfrm>
          <a:prstGeom prst="rect">
            <a:avLst/>
          </a:prstGeom>
          <a:solidFill>
            <a:schemeClr val="bg2"/>
          </a:solidFill>
          <a:ln/>
        </p:spPr>
      </p:sp>
      <p:sp>
        <p:nvSpPr>
          <p:cNvPr id="5" name="Text 3"/>
          <p:cNvSpPr txBox="1"/>
          <p:nvPr/>
        </p:nvSpPr>
        <p:spPr>
          <a:xfrm>
            <a:off x="731520" y="1417320"/>
            <a:ext cx="1737360" cy="341142"/>
          </a:xfrm>
          <a:prstGeom prst="rect">
            <a:avLst/>
          </a:prstGeom>
          <a:noFill/>
          <a:ln/>
        </p:spPr>
        <p:txBody>
          <a:bodyPr wrap="square" lIns="0" tIns="0" rIns="0" bIns="0" rtlCol="0" anchor="ctr"/>
          <a:lstStyle/>
          <a:p>
            <a:pPr indent="0" marL="0">
              <a:buNone/>
            </a:pPr>
            <a:r>
              <a:rPr lang="en-US" sz="1400" b="1" dirty="0">
                <a:solidFill>
                  <a:schemeClr val="tx1"/>
                </a:solidFill>
              </a:rPr>
              <a:t>1–3 May</a:t>
            </a:r>
            <a:endParaRPr lang="en-US" sz="1400" dirty="0"/>
          </a:p>
        </p:txBody>
      </p:sp>
      <p:sp>
        <p:nvSpPr>
          <p:cNvPr id="6" name="type 0"/>
          <p:cNvSpPr/>
          <p:nvPr/>
        </p:nvSpPr>
        <p:spPr>
          <a:xfrm>
            <a:off x="2514600" y="1487307"/>
            <a:ext cx="201168" cy="201168"/>
          </a:xfrm>
          <a:prstGeom prst="ellipse">
            <a:avLst/>
          </a:prstGeom>
          <a:solidFill>
            <a:schemeClr val="accent2"/>
          </a:solidFill>
          <a:ln/>
        </p:spPr>
      </p:sp>
      <p:sp>
        <p:nvSpPr>
          <p:cNvPr id="7" name="Text 5"/>
          <p:cNvSpPr txBox="1"/>
          <p:nvPr/>
        </p:nvSpPr>
        <p:spPr>
          <a:xfrm>
            <a:off x="2880360" y="1417320"/>
            <a:ext cx="5760720" cy="341142"/>
          </a:xfrm>
          <a:prstGeom prst="rect">
            <a:avLst/>
          </a:prstGeom>
          <a:noFill/>
          <a:ln/>
        </p:spPr>
        <p:txBody>
          <a:bodyPr wrap="square" lIns="0" tIns="0" rIns="0" bIns="0" rtlCol="0" anchor="ctr"/>
          <a:lstStyle/>
          <a:p>
            <a:pPr indent="0" marL="0">
              <a:buNone/>
            </a:pPr>
            <a:r>
              <a:rPr lang="en-US" sz="1400" b="1" dirty="0">
                <a:solidFill>
                  <a:schemeClr val="tx1"/>
                </a:solidFill>
              </a:rPr>
              <a:t>Senior Beach Championships, men and women</a:t>
            </a:r>
            <a:endParaRPr lang="en-US" sz="1400" dirty="0"/>
          </a:p>
        </p:txBody>
      </p:sp>
      <p:sp>
        <p:nvSpPr>
          <p:cNvPr id="8" name="Text 6"/>
          <p:cNvSpPr txBox="1"/>
          <p:nvPr/>
        </p:nvSpPr>
        <p:spPr>
          <a:xfrm>
            <a:off x="8732520" y="1417320"/>
            <a:ext cx="2834640" cy="341142"/>
          </a:xfrm>
          <a:prstGeom prst="rect">
            <a:avLst/>
          </a:prstGeom>
          <a:noFill/>
          <a:ln/>
        </p:spPr>
        <p:txBody>
          <a:bodyPr wrap="square" lIns="0" tIns="0" rIns="0" bIns="0" rtlCol="0" anchor="ctr"/>
          <a:lstStyle/>
          <a:p>
            <a:pPr indent="0" marL="0">
              <a:buNone/>
            </a:pPr>
            <a:r>
              <a:rPr lang="en-US" sz="1300" dirty="0">
                <a:solidFill>
                  <a:schemeClr val="accent5"/>
                </a:solidFill>
              </a:rPr>
              <a:t>Saint Lucia</a:t>
            </a:r>
            <a:endParaRPr lang="en-US" sz="1300" dirty="0"/>
          </a:p>
        </p:txBody>
      </p:sp>
      <p:sp>
        <p:nvSpPr>
          <p:cNvPr id="9" name="Text 7"/>
          <p:cNvSpPr txBox="1"/>
          <p:nvPr/>
        </p:nvSpPr>
        <p:spPr>
          <a:xfrm>
            <a:off x="731520" y="1758462"/>
            <a:ext cx="1737360" cy="341142"/>
          </a:xfrm>
          <a:prstGeom prst="rect">
            <a:avLst/>
          </a:prstGeom>
          <a:noFill/>
          <a:ln/>
        </p:spPr>
        <p:txBody>
          <a:bodyPr wrap="square" lIns="0" tIns="0" rIns="0" bIns="0" rtlCol="0" anchor="ctr"/>
          <a:lstStyle/>
          <a:p>
            <a:pPr indent="0" marL="0">
              <a:buNone/>
            </a:pPr>
            <a:r>
              <a:rPr lang="en-US" sz="1400" b="1" dirty="0">
                <a:solidFill>
                  <a:schemeClr val="tx1"/>
                </a:solidFill>
              </a:rPr>
              <a:t>6–10 July</a:t>
            </a:r>
            <a:endParaRPr lang="en-US" sz="1400" dirty="0"/>
          </a:p>
        </p:txBody>
      </p:sp>
      <p:sp>
        <p:nvSpPr>
          <p:cNvPr id="10" name="type 1"/>
          <p:cNvSpPr/>
          <p:nvPr/>
        </p:nvSpPr>
        <p:spPr>
          <a:xfrm>
            <a:off x="2514600" y="1828448"/>
            <a:ext cx="201168" cy="201168"/>
          </a:xfrm>
          <a:prstGeom prst="ellipse">
            <a:avLst/>
          </a:prstGeom>
          <a:solidFill>
            <a:schemeClr val="accent1"/>
          </a:solidFill>
          <a:ln/>
        </p:spPr>
      </p:sp>
      <p:sp>
        <p:nvSpPr>
          <p:cNvPr id="11" name="Text 9"/>
          <p:cNvSpPr txBox="1"/>
          <p:nvPr/>
        </p:nvSpPr>
        <p:spPr>
          <a:xfrm>
            <a:off x="2880360" y="1758462"/>
            <a:ext cx="5760720" cy="341142"/>
          </a:xfrm>
          <a:prstGeom prst="rect">
            <a:avLst/>
          </a:prstGeom>
          <a:noFill/>
          <a:ln/>
        </p:spPr>
        <p:txBody>
          <a:bodyPr wrap="square" lIns="0" tIns="0" rIns="0" bIns="0" rtlCol="0" anchor="ctr"/>
          <a:lstStyle/>
          <a:p>
            <a:pPr indent="0" marL="0">
              <a:buNone/>
            </a:pPr>
            <a:r>
              <a:rPr lang="en-US" sz="1400" dirty="0">
                <a:solidFill>
                  <a:schemeClr val="tx1"/>
                </a:solidFill>
              </a:rPr>
              <a:t>FIVB Beach Volleyball Coaches Course</a:t>
            </a:r>
            <a:endParaRPr lang="en-US" sz="1400" dirty="0"/>
          </a:p>
        </p:txBody>
      </p:sp>
      <p:sp>
        <p:nvSpPr>
          <p:cNvPr id="12" name="Text 10"/>
          <p:cNvSpPr txBox="1"/>
          <p:nvPr/>
        </p:nvSpPr>
        <p:spPr>
          <a:xfrm>
            <a:off x="8732520" y="1758462"/>
            <a:ext cx="2834640" cy="341142"/>
          </a:xfrm>
          <a:prstGeom prst="rect">
            <a:avLst/>
          </a:prstGeom>
          <a:noFill/>
          <a:ln/>
        </p:spPr>
        <p:txBody>
          <a:bodyPr wrap="square" lIns="0" tIns="0" rIns="0" bIns="0" rtlCol="0" anchor="ctr"/>
          <a:lstStyle/>
          <a:p>
            <a:pPr indent="0" marL="0">
              <a:buNone/>
            </a:pPr>
            <a:r>
              <a:rPr lang="en-US" sz="1300" dirty="0">
                <a:solidFill>
                  <a:schemeClr val="accent5"/>
                </a:solidFill>
              </a:rPr>
              <a:t>St. Kitts and Nevis</a:t>
            </a:r>
            <a:endParaRPr lang="en-US" sz="1300" dirty="0"/>
          </a:p>
        </p:txBody>
      </p:sp>
      <p:sp>
        <p:nvSpPr>
          <p:cNvPr id="13" name="row 2"/>
          <p:cNvSpPr/>
          <p:nvPr/>
        </p:nvSpPr>
        <p:spPr>
          <a:xfrm>
            <a:off x="548640" y="2099603"/>
            <a:ext cx="11094415" cy="341142"/>
          </a:xfrm>
          <a:prstGeom prst="rect">
            <a:avLst/>
          </a:prstGeom>
          <a:solidFill>
            <a:schemeClr val="bg2"/>
          </a:solidFill>
          <a:ln/>
        </p:spPr>
      </p:sp>
      <p:sp>
        <p:nvSpPr>
          <p:cNvPr id="14" name="Text 12"/>
          <p:cNvSpPr txBox="1"/>
          <p:nvPr/>
        </p:nvSpPr>
        <p:spPr>
          <a:xfrm>
            <a:off x="731520" y="2099603"/>
            <a:ext cx="1737360" cy="341142"/>
          </a:xfrm>
          <a:prstGeom prst="rect">
            <a:avLst/>
          </a:prstGeom>
          <a:noFill/>
          <a:ln/>
        </p:spPr>
        <p:txBody>
          <a:bodyPr wrap="square" lIns="0" tIns="0" rIns="0" bIns="0" rtlCol="0" anchor="ctr"/>
          <a:lstStyle/>
          <a:p>
            <a:pPr indent="0" marL="0">
              <a:buNone/>
            </a:pPr>
            <a:r>
              <a:rPr lang="en-US" sz="1400" b="1" dirty="0">
                <a:solidFill>
                  <a:schemeClr val="tx1"/>
                </a:solidFill>
              </a:rPr>
              <a:t>7–8 July</a:t>
            </a:r>
            <a:endParaRPr lang="en-US" sz="1400" dirty="0"/>
          </a:p>
        </p:txBody>
      </p:sp>
      <p:sp>
        <p:nvSpPr>
          <p:cNvPr id="15" name="type 2"/>
          <p:cNvSpPr/>
          <p:nvPr/>
        </p:nvSpPr>
        <p:spPr>
          <a:xfrm>
            <a:off x="2514600" y="2169590"/>
            <a:ext cx="201168" cy="201168"/>
          </a:xfrm>
          <a:prstGeom prst="ellipse">
            <a:avLst/>
          </a:prstGeom>
          <a:solidFill>
            <a:schemeClr val="accent1"/>
          </a:solidFill>
          <a:ln/>
        </p:spPr>
      </p:sp>
      <p:sp>
        <p:nvSpPr>
          <p:cNvPr id="16" name="Text 14"/>
          <p:cNvSpPr txBox="1"/>
          <p:nvPr/>
        </p:nvSpPr>
        <p:spPr>
          <a:xfrm>
            <a:off x="2880360" y="2099603"/>
            <a:ext cx="5760720" cy="341142"/>
          </a:xfrm>
          <a:prstGeom prst="rect">
            <a:avLst/>
          </a:prstGeom>
          <a:noFill/>
          <a:ln/>
        </p:spPr>
        <p:txBody>
          <a:bodyPr wrap="square" lIns="0" tIns="0" rIns="0" bIns="0" rtlCol="0" anchor="ctr"/>
          <a:lstStyle/>
          <a:p>
            <a:pPr indent="0" marL="0">
              <a:buNone/>
            </a:pPr>
            <a:r>
              <a:rPr lang="en-US" sz="1400" dirty="0">
                <a:solidFill>
                  <a:schemeClr val="tx1"/>
                </a:solidFill>
              </a:rPr>
              <a:t>Advanced Beach Coaches Seminar</a:t>
            </a:r>
            <a:endParaRPr lang="en-US" sz="1400" dirty="0"/>
          </a:p>
        </p:txBody>
      </p:sp>
      <p:sp>
        <p:nvSpPr>
          <p:cNvPr id="17" name="Text 15"/>
          <p:cNvSpPr txBox="1"/>
          <p:nvPr/>
        </p:nvSpPr>
        <p:spPr>
          <a:xfrm>
            <a:off x="8732520" y="2099603"/>
            <a:ext cx="2834640" cy="341142"/>
          </a:xfrm>
          <a:prstGeom prst="rect">
            <a:avLst/>
          </a:prstGeom>
          <a:noFill/>
          <a:ln/>
        </p:spPr>
        <p:txBody>
          <a:bodyPr wrap="square" lIns="0" tIns="0" rIns="0" bIns="0" rtlCol="0" anchor="ctr"/>
          <a:lstStyle/>
          <a:p>
            <a:pPr indent="0" marL="0">
              <a:buNone/>
            </a:pPr>
            <a:r>
              <a:rPr lang="en-US" sz="1300" dirty="0">
                <a:solidFill>
                  <a:schemeClr val="accent5"/>
                </a:solidFill>
              </a:rPr>
              <a:t>St. Kitts and Nevis</a:t>
            </a:r>
            <a:endParaRPr lang="en-US" sz="1300" dirty="0"/>
          </a:p>
        </p:txBody>
      </p:sp>
      <p:sp>
        <p:nvSpPr>
          <p:cNvPr id="18" name="Text 16"/>
          <p:cNvSpPr txBox="1"/>
          <p:nvPr/>
        </p:nvSpPr>
        <p:spPr>
          <a:xfrm>
            <a:off x="731520" y="2440745"/>
            <a:ext cx="1737360" cy="341142"/>
          </a:xfrm>
          <a:prstGeom prst="rect">
            <a:avLst/>
          </a:prstGeom>
          <a:noFill/>
          <a:ln/>
        </p:spPr>
        <p:txBody>
          <a:bodyPr wrap="square" lIns="0" tIns="0" rIns="0" bIns="0" rtlCol="0" anchor="ctr"/>
          <a:lstStyle/>
          <a:p>
            <a:pPr indent="0" marL="0">
              <a:buNone/>
            </a:pPr>
            <a:r>
              <a:rPr lang="en-US" sz="1400" b="1" dirty="0">
                <a:solidFill>
                  <a:schemeClr val="tx1"/>
                </a:solidFill>
              </a:rPr>
              <a:t>7–9 July</a:t>
            </a:r>
            <a:endParaRPr lang="en-US" sz="1400" dirty="0"/>
          </a:p>
        </p:txBody>
      </p:sp>
      <p:sp>
        <p:nvSpPr>
          <p:cNvPr id="19" name="type 3"/>
          <p:cNvSpPr/>
          <p:nvPr/>
        </p:nvSpPr>
        <p:spPr>
          <a:xfrm>
            <a:off x="2514600" y="2510731"/>
            <a:ext cx="201168" cy="201168"/>
          </a:xfrm>
          <a:prstGeom prst="ellipse">
            <a:avLst/>
          </a:prstGeom>
          <a:solidFill>
            <a:schemeClr val="accent1"/>
          </a:solidFill>
          <a:ln/>
        </p:spPr>
      </p:sp>
      <p:sp>
        <p:nvSpPr>
          <p:cNvPr id="20" name="Text 18"/>
          <p:cNvSpPr txBox="1"/>
          <p:nvPr/>
        </p:nvSpPr>
        <p:spPr>
          <a:xfrm>
            <a:off x="2880360" y="2440745"/>
            <a:ext cx="5760720" cy="341142"/>
          </a:xfrm>
          <a:prstGeom prst="rect">
            <a:avLst/>
          </a:prstGeom>
          <a:noFill/>
          <a:ln/>
        </p:spPr>
        <p:txBody>
          <a:bodyPr wrap="square" lIns="0" tIns="0" rIns="0" bIns="0" rtlCol="0" anchor="ctr"/>
          <a:lstStyle/>
          <a:p>
            <a:pPr indent="0" marL="0">
              <a:buNone/>
            </a:pPr>
            <a:r>
              <a:rPr lang="en-US" sz="1400" dirty="0">
                <a:solidFill>
                  <a:schemeClr val="tx1"/>
                </a:solidFill>
              </a:rPr>
              <a:t>Athlete Training Camp (light sessions 9 July)</a:t>
            </a:r>
            <a:endParaRPr lang="en-US" sz="1400" dirty="0"/>
          </a:p>
        </p:txBody>
      </p:sp>
      <p:sp>
        <p:nvSpPr>
          <p:cNvPr id="21" name="Text 19"/>
          <p:cNvSpPr txBox="1"/>
          <p:nvPr/>
        </p:nvSpPr>
        <p:spPr>
          <a:xfrm>
            <a:off x="8732520" y="2440745"/>
            <a:ext cx="2834640" cy="341142"/>
          </a:xfrm>
          <a:prstGeom prst="rect">
            <a:avLst/>
          </a:prstGeom>
          <a:noFill/>
          <a:ln/>
        </p:spPr>
        <p:txBody>
          <a:bodyPr wrap="square" lIns="0" tIns="0" rIns="0" bIns="0" rtlCol="0" anchor="ctr"/>
          <a:lstStyle/>
          <a:p>
            <a:pPr indent="0" marL="0">
              <a:buNone/>
            </a:pPr>
            <a:r>
              <a:rPr lang="en-US" sz="1300" dirty="0">
                <a:solidFill>
                  <a:schemeClr val="accent5"/>
                </a:solidFill>
              </a:rPr>
              <a:t>St. Kitts and Nevis</a:t>
            </a:r>
            <a:endParaRPr lang="en-US" sz="1300" dirty="0"/>
          </a:p>
        </p:txBody>
      </p:sp>
      <p:sp>
        <p:nvSpPr>
          <p:cNvPr id="22" name="row 4"/>
          <p:cNvSpPr/>
          <p:nvPr/>
        </p:nvSpPr>
        <p:spPr>
          <a:xfrm>
            <a:off x="548640" y="2781886"/>
            <a:ext cx="11094415" cy="341142"/>
          </a:xfrm>
          <a:prstGeom prst="rect">
            <a:avLst/>
          </a:prstGeom>
          <a:solidFill>
            <a:schemeClr val="bg2"/>
          </a:solidFill>
          <a:ln/>
        </p:spPr>
      </p:sp>
      <p:sp>
        <p:nvSpPr>
          <p:cNvPr id="23" name="Text 21"/>
          <p:cNvSpPr txBox="1"/>
          <p:nvPr/>
        </p:nvSpPr>
        <p:spPr>
          <a:xfrm>
            <a:off x="731520" y="2781886"/>
            <a:ext cx="1737360" cy="341142"/>
          </a:xfrm>
          <a:prstGeom prst="rect">
            <a:avLst/>
          </a:prstGeom>
          <a:noFill/>
          <a:ln/>
        </p:spPr>
        <p:txBody>
          <a:bodyPr wrap="square" lIns="0" tIns="0" rIns="0" bIns="0" rtlCol="0" anchor="ctr"/>
          <a:lstStyle/>
          <a:p>
            <a:pPr indent="0" marL="0">
              <a:buNone/>
            </a:pPr>
            <a:r>
              <a:rPr lang="en-US" sz="1400" b="1" dirty="0">
                <a:solidFill>
                  <a:schemeClr val="tx1"/>
                </a:solidFill>
              </a:rPr>
              <a:t>7–8 July</a:t>
            </a:r>
            <a:endParaRPr lang="en-US" sz="1400" dirty="0"/>
          </a:p>
        </p:txBody>
      </p:sp>
      <p:sp>
        <p:nvSpPr>
          <p:cNvPr id="24" name="type 4"/>
          <p:cNvSpPr/>
          <p:nvPr/>
        </p:nvSpPr>
        <p:spPr>
          <a:xfrm>
            <a:off x="2514600" y="2851873"/>
            <a:ext cx="201168" cy="201168"/>
          </a:xfrm>
          <a:prstGeom prst="ellipse">
            <a:avLst/>
          </a:prstGeom>
          <a:solidFill>
            <a:schemeClr val="accent1"/>
          </a:solidFill>
          <a:ln/>
        </p:spPr>
      </p:sp>
      <p:sp>
        <p:nvSpPr>
          <p:cNvPr id="25" name="Text 23"/>
          <p:cNvSpPr txBox="1"/>
          <p:nvPr/>
        </p:nvSpPr>
        <p:spPr>
          <a:xfrm>
            <a:off x="2880360" y="2781886"/>
            <a:ext cx="5760720" cy="341142"/>
          </a:xfrm>
          <a:prstGeom prst="rect">
            <a:avLst/>
          </a:prstGeom>
          <a:noFill/>
          <a:ln/>
        </p:spPr>
        <p:txBody>
          <a:bodyPr wrap="square" lIns="0" tIns="0" rIns="0" bIns="0" rtlCol="0" anchor="ctr"/>
          <a:lstStyle/>
          <a:p>
            <a:pPr indent="0" marL="0">
              <a:buNone/>
            </a:pPr>
            <a:r>
              <a:rPr lang="en-US" sz="1400" dirty="0">
                <a:solidFill>
                  <a:schemeClr val="tx1"/>
                </a:solidFill>
              </a:rPr>
              <a:t>Athlete365 Career+ Workshop (SKNOC)</a:t>
            </a:r>
            <a:endParaRPr lang="en-US" sz="1400" dirty="0"/>
          </a:p>
        </p:txBody>
      </p:sp>
      <p:sp>
        <p:nvSpPr>
          <p:cNvPr id="26" name="Text 24"/>
          <p:cNvSpPr txBox="1"/>
          <p:nvPr/>
        </p:nvSpPr>
        <p:spPr>
          <a:xfrm>
            <a:off x="8732520" y="2781886"/>
            <a:ext cx="2834640" cy="341142"/>
          </a:xfrm>
          <a:prstGeom prst="rect">
            <a:avLst/>
          </a:prstGeom>
          <a:noFill/>
          <a:ln/>
        </p:spPr>
        <p:txBody>
          <a:bodyPr wrap="square" lIns="0" tIns="0" rIns="0" bIns="0" rtlCol="0" anchor="ctr"/>
          <a:lstStyle/>
          <a:p>
            <a:pPr indent="0" marL="0">
              <a:buNone/>
            </a:pPr>
            <a:r>
              <a:rPr lang="en-US" sz="1300" dirty="0">
                <a:solidFill>
                  <a:schemeClr val="accent5"/>
                </a:solidFill>
              </a:rPr>
              <a:t>St. Kitts and Nevis</a:t>
            </a:r>
            <a:endParaRPr lang="en-US" sz="1300" dirty="0"/>
          </a:p>
        </p:txBody>
      </p:sp>
      <p:sp>
        <p:nvSpPr>
          <p:cNvPr id="27" name="Text 25"/>
          <p:cNvSpPr txBox="1"/>
          <p:nvPr/>
        </p:nvSpPr>
        <p:spPr>
          <a:xfrm>
            <a:off x="731520" y="3123028"/>
            <a:ext cx="1737360" cy="341142"/>
          </a:xfrm>
          <a:prstGeom prst="rect">
            <a:avLst/>
          </a:prstGeom>
          <a:noFill/>
          <a:ln/>
        </p:spPr>
        <p:txBody>
          <a:bodyPr wrap="square" lIns="0" tIns="0" rIns="0" bIns="0" rtlCol="0" anchor="ctr"/>
          <a:lstStyle/>
          <a:p>
            <a:pPr indent="0" marL="0">
              <a:buNone/>
            </a:pPr>
            <a:r>
              <a:rPr lang="en-US" sz="1400" b="1" dirty="0">
                <a:solidFill>
                  <a:schemeClr val="tx1"/>
                </a:solidFill>
              </a:rPr>
              <a:t>7–12 July</a:t>
            </a:r>
            <a:endParaRPr lang="en-US" sz="1400" dirty="0"/>
          </a:p>
        </p:txBody>
      </p:sp>
      <p:sp>
        <p:nvSpPr>
          <p:cNvPr id="28" name="type 5"/>
          <p:cNvSpPr/>
          <p:nvPr/>
        </p:nvSpPr>
        <p:spPr>
          <a:xfrm>
            <a:off x="2514600" y="3193014"/>
            <a:ext cx="201168" cy="201168"/>
          </a:xfrm>
          <a:prstGeom prst="ellipse">
            <a:avLst/>
          </a:prstGeom>
          <a:solidFill>
            <a:schemeClr val="accent1"/>
          </a:solidFill>
          <a:ln/>
        </p:spPr>
      </p:sp>
      <p:sp>
        <p:nvSpPr>
          <p:cNvPr id="29" name="Text 27"/>
          <p:cNvSpPr txBox="1"/>
          <p:nvPr/>
        </p:nvSpPr>
        <p:spPr>
          <a:xfrm>
            <a:off x="2880360" y="3123028"/>
            <a:ext cx="5760720" cy="341142"/>
          </a:xfrm>
          <a:prstGeom prst="rect">
            <a:avLst/>
          </a:prstGeom>
          <a:noFill/>
          <a:ln/>
        </p:spPr>
        <p:txBody>
          <a:bodyPr wrap="square" lIns="0" tIns="0" rIns="0" bIns="0" rtlCol="0" anchor="ctr"/>
          <a:lstStyle/>
          <a:p>
            <a:pPr indent="0" marL="0">
              <a:buNone/>
            </a:pPr>
            <a:r>
              <a:rPr lang="en-US" sz="1400" dirty="0">
                <a:solidFill>
                  <a:schemeClr val="tx1"/>
                </a:solidFill>
              </a:rPr>
              <a:t>International Beach Referee Course</a:t>
            </a:r>
            <a:endParaRPr lang="en-US" sz="1400" dirty="0"/>
          </a:p>
        </p:txBody>
      </p:sp>
      <p:sp>
        <p:nvSpPr>
          <p:cNvPr id="30" name="Text 28"/>
          <p:cNvSpPr txBox="1"/>
          <p:nvPr/>
        </p:nvSpPr>
        <p:spPr>
          <a:xfrm>
            <a:off x="8732520" y="3123028"/>
            <a:ext cx="2834640" cy="341142"/>
          </a:xfrm>
          <a:prstGeom prst="rect">
            <a:avLst/>
          </a:prstGeom>
          <a:noFill/>
          <a:ln/>
        </p:spPr>
        <p:txBody>
          <a:bodyPr wrap="square" lIns="0" tIns="0" rIns="0" bIns="0" rtlCol="0" anchor="ctr"/>
          <a:lstStyle/>
          <a:p>
            <a:pPr indent="0" marL="0">
              <a:buNone/>
            </a:pPr>
            <a:r>
              <a:rPr lang="en-US" sz="1300" dirty="0">
                <a:solidFill>
                  <a:schemeClr val="accent5"/>
                </a:solidFill>
              </a:rPr>
              <a:t>St. Kitts and Nevis</a:t>
            </a:r>
            <a:endParaRPr lang="en-US" sz="1300" dirty="0"/>
          </a:p>
        </p:txBody>
      </p:sp>
      <p:sp>
        <p:nvSpPr>
          <p:cNvPr id="31" name="row 6"/>
          <p:cNvSpPr/>
          <p:nvPr/>
        </p:nvSpPr>
        <p:spPr>
          <a:xfrm>
            <a:off x="548640" y="3464169"/>
            <a:ext cx="11094415" cy="341142"/>
          </a:xfrm>
          <a:prstGeom prst="rect">
            <a:avLst/>
          </a:prstGeom>
          <a:solidFill>
            <a:schemeClr val="bg2"/>
          </a:solidFill>
          <a:ln/>
        </p:spPr>
      </p:sp>
      <p:sp>
        <p:nvSpPr>
          <p:cNvPr id="32" name="Text 30"/>
          <p:cNvSpPr txBox="1"/>
          <p:nvPr/>
        </p:nvSpPr>
        <p:spPr>
          <a:xfrm>
            <a:off x="731520" y="3464169"/>
            <a:ext cx="1737360" cy="341142"/>
          </a:xfrm>
          <a:prstGeom prst="rect">
            <a:avLst/>
          </a:prstGeom>
          <a:noFill/>
          <a:ln/>
        </p:spPr>
        <p:txBody>
          <a:bodyPr wrap="square" lIns="0" tIns="0" rIns="0" bIns="0" rtlCol="0" anchor="ctr"/>
          <a:lstStyle/>
          <a:p>
            <a:pPr indent="0" marL="0">
              <a:buNone/>
            </a:pPr>
            <a:r>
              <a:rPr lang="en-US" sz="1400" b="1" dirty="0">
                <a:solidFill>
                  <a:schemeClr val="tx1"/>
                </a:solidFill>
              </a:rPr>
              <a:t>8–9 July</a:t>
            </a:r>
            <a:endParaRPr lang="en-US" sz="1400" dirty="0"/>
          </a:p>
        </p:txBody>
      </p:sp>
      <p:sp>
        <p:nvSpPr>
          <p:cNvPr id="33" name="type 6"/>
          <p:cNvSpPr/>
          <p:nvPr/>
        </p:nvSpPr>
        <p:spPr>
          <a:xfrm>
            <a:off x="2514600" y="3534156"/>
            <a:ext cx="201168" cy="201168"/>
          </a:xfrm>
          <a:prstGeom prst="ellipse">
            <a:avLst/>
          </a:prstGeom>
          <a:solidFill>
            <a:schemeClr val="accent1"/>
          </a:solidFill>
          <a:ln/>
        </p:spPr>
      </p:sp>
      <p:sp>
        <p:nvSpPr>
          <p:cNvPr id="34" name="Text 32"/>
          <p:cNvSpPr txBox="1"/>
          <p:nvPr/>
        </p:nvSpPr>
        <p:spPr>
          <a:xfrm>
            <a:off x="2880360" y="3464169"/>
            <a:ext cx="5760720" cy="341142"/>
          </a:xfrm>
          <a:prstGeom prst="rect">
            <a:avLst/>
          </a:prstGeom>
          <a:noFill/>
          <a:ln/>
        </p:spPr>
        <p:txBody>
          <a:bodyPr wrap="square" lIns="0" tIns="0" rIns="0" bIns="0" rtlCol="0" anchor="ctr"/>
          <a:lstStyle/>
          <a:p>
            <a:pPr indent="0" marL="0">
              <a:buNone/>
            </a:pPr>
            <a:r>
              <a:rPr lang="en-US" sz="1400" dirty="0">
                <a:solidFill>
                  <a:schemeClr val="tx1"/>
                </a:solidFill>
              </a:rPr>
              <a:t>National Beach Referee Course</a:t>
            </a:r>
            <a:endParaRPr lang="en-US" sz="1400" dirty="0"/>
          </a:p>
        </p:txBody>
      </p:sp>
      <p:sp>
        <p:nvSpPr>
          <p:cNvPr id="35" name="Text 33"/>
          <p:cNvSpPr txBox="1"/>
          <p:nvPr/>
        </p:nvSpPr>
        <p:spPr>
          <a:xfrm>
            <a:off x="8732520" y="3464169"/>
            <a:ext cx="2834640" cy="341142"/>
          </a:xfrm>
          <a:prstGeom prst="rect">
            <a:avLst/>
          </a:prstGeom>
          <a:noFill/>
          <a:ln/>
        </p:spPr>
        <p:txBody>
          <a:bodyPr wrap="square" lIns="0" tIns="0" rIns="0" bIns="0" rtlCol="0" anchor="ctr"/>
          <a:lstStyle/>
          <a:p>
            <a:pPr indent="0" marL="0">
              <a:buNone/>
            </a:pPr>
            <a:r>
              <a:rPr lang="en-US" sz="1300" dirty="0">
                <a:solidFill>
                  <a:schemeClr val="accent5"/>
                </a:solidFill>
              </a:rPr>
              <a:t>St. Kitts and Nevis</a:t>
            </a:r>
            <a:endParaRPr lang="en-US" sz="1300" dirty="0"/>
          </a:p>
        </p:txBody>
      </p:sp>
      <p:sp>
        <p:nvSpPr>
          <p:cNvPr id="36" name="Text 34"/>
          <p:cNvSpPr txBox="1"/>
          <p:nvPr/>
        </p:nvSpPr>
        <p:spPr>
          <a:xfrm>
            <a:off x="731520" y="3805311"/>
            <a:ext cx="1737360" cy="341142"/>
          </a:xfrm>
          <a:prstGeom prst="rect">
            <a:avLst/>
          </a:prstGeom>
          <a:noFill/>
          <a:ln/>
        </p:spPr>
        <p:txBody>
          <a:bodyPr wrap="square" lIns="0" tIns="0" rIns="0" bIns="0" rtlCol="0" anchor="ctr"/>
          <a:lstStyle/>
          <a:p>
            <a:pPr indent="0" marL="0">
              <a:buNone/>
            </a:pPr>
            <a:r>
              <a:rPr lang="en-US" sz="1400" b="1" dirty="0">
                <a:solidFill>
                  <a:schemeClr val="tx1"/>
                </a:solidFill>
              </a:rPr>
              <a:t>10–12 July</a:t>
            </a:r>
            <a:endParaRPr lang="en-US" sz="1400" dirty="0"/>
          </a:p>
        </p:txBody>
      </p:sp>
      <p:sp>
        <p:nvSpPr>
          <p:cNvPr id="37" name="type 7"/>
          <p:cNvSpPr/>
          <p:nvPr/>
        </p:nvSpPr>
        <p:spPr>
          <a:xfrm>
            <a:off x="2514600" y="3875298"/>
            <a:ext cx="201168" cy="201168"/>
          </a:xfrm>
          <a:prstGeom prst="ellipse">
            <a:avLst/>
          </a:prstGeom>
          <a:solidFill>
            <a:schemeClr val="accent2"/>
          </a:solidFill>
          <a:ln/>
        </p:spPr>
      </p:sp>
      <p:sp>
        <p:nvSpPr>
          <p:cNvPr id="38" name="Text 36"/>
          <p:cNvSpPr txBox="1"/>
          <p:nvPr/>
        </p:nvSpPr>
        <p:spPr>
          <a:xfrm>
            <a:off x="2880360" y="3805311"/>
            <a:ext cx="5760720" cy="341142"/>
          </a:xfrm>
          <a:prstGeom prst="rect">
            <a:avLst/>
          </a:prstGeom>
          <a:noFill/>
          <a:ln/>
        </p:spPr>
        <p:txBody>
          <a:bodyPr wrap="square" lIns="0" tIns="0" rIns="0" bIns="0" rtlCol="0" anchor="ctr"/>
          <a:lstStyle/>
          <a:p>
            <a:pPr indent="0" marL="0">
              <a:buNone/>
            </a:pPr>
            <a:r>
              <a:rPr lang="en-US" sz="1400" b="1" dirty="0">
                <a:solidFill>
                  <a:schemeClr val="tx1"/>
                </a:solidFill>
              </a:rPr>
              <a:t>U20 Beach Championships, men and women</a:t>
            </a:r>
            <a:endParaRPr lang="en-US" sz="1400" dirty="0"/>
          </a:p>
        </p:txBody>
      </p:sp>
      <p:sp>
        <p:nvSpPr>
          <p:cNvPr id="39" name="Text 37"/>
          <p:cNvSpPr txBox="1"/>
          <p:nvPr/>
        </p:nvSpPr>
        <p:spPr>
          <a:xfrm>
            <a:off x="8732520" y="3805311"/>
            <a:ext cx="2834640" cy="341142"/>
          </a:xfrm>
          <a:prstGeom prst="rect">
            <a:avLst/>
          </a:prstGeom>
          <a:noFill/>
          <a:ln/>
        </p:spPr>
        <p:txBody>
          <a:bodyPr wrap="square" lIns="0" tIns="0" rIns="0" bIns="0" rtlCol="0" anchor="ctr"/>
          <a:lstStyle/>
          <a:p>
            <a:pPr indent="0" marL="0">
              <a:buNone/>
            </a:pPr>
            <a:r>
              <a:rPr lang="en-US" sz="1300" dirty="0">
                <a:solidFill>
                  <a:schemeClr val="accent5"/>
                </a:solidFill>
              </a:rPr>
              <a:t>St. Kitts and Nevis</a:t>
            </a:r>
            <a:endParaRPr lang="en-US" sz="1300" dirty="0"/>
          </a:p>
        </p:txBody>
      </p:sp>
      <p:sp>
        <p:nvSpPr>
          <p:cNvPr id="40" name="row 8"/>
          <p:cNvSpPr/>
          <p:nvPr/>
        </p:nvSpPr>
        <p:spPr>
          <a:xfrm>
            <a:off x="548640" y="4146452"/>
            <a:ext cx="11094415" cy="341142"/>
          </a:xfrm>
          <a:prstGeom prst="rect">
            <a:avLst/>
          </a:prstGeom>
          <a:solidFill>
            <a:schemeClr val="bg2"/>
          </a:solidFill>
          <a:ln/>
        </p:spPr>
      </p:sp>
      <p:sp>
        <p:nvSpPr>
          <p:cNvPr id="41" name="Text 39"/>
          <p:cNvSpPr txBox="1"/>
          <p:nvPr/>
        </p:nvSpPr>
        <p:spPr>
          <a:xfrm>
            <a:off x="731520" y="4146452"/>
            <a:ext cx="1737360" cy="341142"/>
          </a:xfrm>
          <a:prstGeom prst="rect">
            <a:avLst/>
          </a:prstGeom>
          <a:noFill/>
          <a:ln/>
        </p:spPr>
        <p:txBody>
          <a:bodyPr wrap="square" lIns="0" tIns="0" rIns="0" bIns="0" rtlCol="0" anchor="ctr"/>
          <a:lstStyle/>
          <a:p>
            <a:pPr indent="0" marL="0">
              <a:buNone/>
            </a:pPr>
            <a:r>
              <a:rPr lang="en-US" sz="1400" b="1" dirty="0">
                <a:solidFill>
                  <a:schemeClr val="tx1"/>
                </a:solidFill>
              </a:rPr>
              <a:t>21 Jul – 16 Aug</a:t>
            </a:r>
            <a:endParaRPr lang="en-US" sz="1400" dirty="0"/>
          </a:p>
        </p:txBody>
      </p:sp>
      <p:sp>
        <p:nvSpPr>
          <p:cNvPr id="42" name="type 8"/>
          <p:cNvSpPr/>
          <p:nvPr/>
        </p:nvSpPr>
        <p:spPr>
          <a:xfrm>
            <a:off x="2514600" y="4216439"/>
            <a:ext cx="201168" cy="201168"/>
          </a:xfrm>
          <a:prstGeom prst="ellipse">
            <a:avLst/>
          </a:prstGeom>
          <a:solidFill>
            <a:schemeClr val="accent1"/>
          </a:solidFill>
          <a:ln/>
        </p:spPr>
      </p:sp>
      <p:sp>
        <p:nvSpPr>
          <p:cNvPr id="43" name="Text 41"/>
          <p:cNvSpPr txBox="1"/>
          <p:nvPr/>
        </p:nvSpPr>
        <p:spPr>
          <a:xfrm>
            <a:off x="2880360" y="4146452"/>
            <a:ext cx="5760720" cy="341142"/>
          </a:xfrm>
          <a:prstGeom prst="rect">
            <a:avLst/>
          </a:prstGeom>
          <a:noFill/>
          <a:ln/>
        </p:spPr>
        <p:txBody>
          <a:bodyPr wrap="square" lIns="0" tIns="0" rIns="0" bIns="0" rtlCol="0" anchor="ctr"/>
          <a:lstStyle/>
          <a:p>
            <a:pPr indent="0" marL="0">
              <a:buNone/>
            </a:pPr>
            <a:r>
              <a:rPr lang="en-US" sz="1400" dirty="0">
                <a:solidFill>
                  <a:schemeClr val="tx1"/>
                </a:solidFill>
              </a:rPr>
              <a:t>ECVA National Referees Course</a:t>
            </a:r>
            <a:endParaRPr lang="en-US" sz="1400" dirty="0"/>
          </a:p>
        </p:txBody>
      </p:sp>
      <p:sp>
        <p:nvSpPr>
          <p:cNvPr id="44" name="Text 42"/>
          <p:cNvSpPr txBox="1"/>
          <p:nvPr/>
        </p:nvSpPr>
        <p:spPr>
          <a:xfrm>
            <a:off x="8732520" y="4146452"/>
            <a:ext cx="2834640" cy="341142"/>
          </a:xfrm>
          <a:prstGeom prst="rect">
            <a:avLst/>
          </a:prstGeom>
          <a:noFill/>
          <a:ln/>
        </p:spPr>
        <p:txBody>
          <a:bodyPr wrap="square" lIns="0" tIns="0" rIns="0" bIns="0" rtlCol="0" anchor="ctr"/>
          <a:lstStyle/>
          <a:p>
            <a:pPr indent="0" marL="0">
              <a:buNone/>
            </a:pPr>
            <a:r>
              <a:rPr lang="en-US" sz="1300" dirty="0">
                <a:solidFill>
                  <a:schemeClr val="accent5"/>
                </a:solidFill>
              </a:rPr>
              <a:t>British Virgin Islands</a:t>
            </a:r>
            <a:endParaRPr lang="en-US" sz="1300" dirty="0"/>
          </a:p>
        </p:txBody>
      </p:sp>
      <p:sp>
        <p:nvSpPr>
          <p:cNvPr id="45" name="Text 43"/>
          <p:cNvSpPr txBox="1"/>
          <p:nvPr/>
        </p:nvSpPr>
        <p:spPr>
          <a:xfrm>
            <a:off x="731520" y="4487594"/>
            <a:ext cx="1737360" cy="341142"/>
          </a:xfrm>
          <a:prstGeom prst="rect">
            <a:avLst/>
          </a:prstGeom>
          <a:noFill/>
          <a:ln/>
        </p:spPr>
        <p:txBody>
          <a:bodyPr wrap="square" lIns="0" tIns="0" rIns="0" bIns="0" rtlCol="0" anchor="ctr"/>
          <a:lstStyle/>
          <a:p>
            <a:pPr indent="0" marL="0">
              <a:buNone/>
            </a:pPr>
            <a:r>
              <a:rPr lang="en-US" sz="1400" b="1" dirty="0">
                <a:solidFill>
                  <a:schemeClr val="tx1"/>
                </a:solidFill>
              </a:rPr>
              <a:t>12–16 August</a:t>
            </a:r>
            <a:endParaRPr lang="en-US" sz="1400" dirty="0"/>
          </a:p>
        </p:txBody>
      </p:sp>
      <p:sp>
        <p:nvSpPr>
          <p:cNvPr id="46" name="type 9"/>
          <p:cNvSpPr/>
          <p:nvPr/>
        </p:nvSpPr>
        <p:spPr>
          <a:xfrm>
            <a:off x="2514600" y="4557581"/>
            <a:ext cx="201168" cy="201168"/>
          </a:xfrm>
          <a:prstGeom prst="ellipse">
            <a:avLst/>
          </a:prstGeom>
          <a:solidFill>
            <a:schemeClr val="accent2"/>
          </a:solidFill>
          <a:ln/>
        </p:spPr>
      </p:sp>
      <p:sp>
        <p:nvSpPr>
          <p:cNvPr id="47" name="Text 45"/>
          <p:cNvSpPr txBox="1"/>
          <p:nvPr/>
        </p:nvSpPr>
        <p:spPr>
          <a:xfrm>
            <a:off x="2880360" y="4487594"/>
            <a:ext cx="5760720" cy="341142"/>
          </a:xfrm>
          <a:prstGeom prst="rect">
            <a:avLst/>
          </a:prstGeom>
          <a:noFill/>
          <a:ln/>
        </p:spPr>
        <p:txBody>
          <a:bodyPr wrap="square" lIns="0" tIns="0" rIns="0" bIns="0" rtlCol="0" anchor="ctr"/>
          <a:lstStyle/>
          <a:p>
            <a:pPr indent="0" marL="0">
              <a:buNone/>
            </a:pPr>
            <a:r>
              <a:rPr lang="en-US" sz="1400" b="1" dirty="0">
                <a:solidFill>
                  <a:schemeClr val="tx1"/>
                </a:solidFill>
              </a:rPr>
              <a:t>Senior Indoor Championships, men and women</a:t>
            </a:r>
            <a:endParaRPr lang="en-US" sz="1400" dirty="0"/>
          </a:p>
        </p:txBody>
      </p:sp>
      <p:sp>
        <p:nvSpPr>
          <p:cNvPr id="48" name="Text 46"/>
          <p:cNvSpPr txBox="1"/>
          <p:nvPr/>
        </p:nvSpPr>
        <p:spPr>
          <a:xfrm>
            <a:off x="8732520" y="4487594"/>
            <a:ext cx="2834640" cy="341142"/>
          </a:xfrm>
          <a:prstGeom prst="rect">
            <a:avLst/>
          </a:prstGeom>
          <a:noFill/>
          <a:ln/>
        </p:spPr>
        <p:txBody>
          <a:bodyPr wrap="square" lIns="0" tIns="0" rIns="0" bIns="0" rtlCol="0" anchor="ctr"/>
          <a:lstStyle/>
          <a:p>
            <a:pPr indent="0" marL="0">
              <a:buNone/>
            </a:pPr>
            <a:r>
              <a:rPr lang="en-US" sz="1300" dirty="0">
                <a:solidFill>
                  <a:schemeClr val="accent5"/>
                </a:solidFill>
              </a:rPr>
              <a:t>British Virgin Islands</a:t>
            </a:r>
            <a:endParaRPr lang="en-US" sz="1300" dirty="0"/>
          </a:p>
        </p:txBody>
      </p:sp>
      <p:sp>
        <p:nvSpPr>
          <p:cNvPr id="49" name="row 10"/>
          <p:cNvSpPr/>
          <p:nvPr/>
        </p:nvSpPr>
        <p:spPr>
          <a:xfrm>
            <a:off x="548640" y="4828735"/>
            <a:ext cx="11094415" cy="341142"/>
          </a:xfrm>
          <a:prstGeom prst="rect">
            <a:avLst/>
          </a:prstGeom>
          <a:solidFill>
            <a:schemeClr val="bg2"/>
          </a:solidFill>
          <a:ln/>
        </p:spPr>
      </p:sp>
      <p:sp>
        <p:nvSpPr>
          <p:cNvPr id="50" name="Text 48"/>
          <p:cNvSpPr txBox="1"/>
          <p:nvPr/>
        </p:nvSpPr>
        <p:spPr>
          <a:xfrm>
            <a:off x="731520" y="4828735"/>
            <a:ext cx="1737360" cy="341142"/>
          </a:xfrm>
          <a:prstGeom prst="rect">
            <a:avLst/>
          </a:prstGeom>
          <a:noFill/>
          <a:ln/>
        </p:spPr>
        <p:txBody>
          <a:bodyPr wrap="square" lIns="0" tIns="0" rIns="0" bIns="0" rtlCol="0" anchor="ctr"/>
          <a:lstStyle/>
          <a:p>
            <a:pPr indent="0" marL="0">
              <a:buNone/>
            </a:pPr>
            <a:r>
              <a:rPr lang="en-US" sz="1400" b="1" dirty="0">
                <a:solidFill>
                  <a:schemeClr val="tx1"/>
                </a:solidFill>
              </a:rPr>
              <a:t>17–21 August</a:t>
            </a:r>
            <a:endParaRPr lang="en-US" sz="1400" dirty="0"/>
          </a:p>
        </p:txBody>
      </p:sp>
      <p:sp>
        <p:nvSpPr>
          <p:cNvPr id="51" name="type 10"/>
          <p:cNvSpPr/>
          <p:nvPr/>
        </p:nvSpPr>
        <p:spPr>
          <a:xfrm>
            <a:off x="2514600" y="4898722"/>
            <a:ext cx="201168" cy="201168"/>
          </a:xfrm>
          <a:prstGeom prst="ellipse">
            <a:avLst/>
          </a:prstGeom>
          <a:solidFill>
            <a:schemeClr val="accent1"/>
          </a:solidFill>
          <a:ln/>
        </p:spPr>
      </p:sp>
      <p:sp>
        <p:nvSpPr>
          <p:cNvPr id="52" name="Text 50"/>
          <p:cNvSpPr txBox="1"/>
          <p:nvPr/>
        </p:nvSpPr>
        <p:spPr>
          <a:xfrm>
            <a:off x="2880360" y="4828735"/>
            <a:ext cx="5760720" cy="341142"/>
          </a:xfrm>
          <a:prstGeom prst="rect">
            <a:avLst/>
          </a:prstGeom>
          <a:noFill/>
          <a:ln/>
        </p:spPr>
        <p:txBody>
          <a:bodyPr wrap="square" lIns="0" tIns="0" rIns="0" bIns="0" rtlCol="0" anchor="ctr"/>
          <a:lstStyle/>
          <a:p>
            <a:pPr indent="0" marL="0">
              <a:buNone/>
            </a:pPr>
            <a:r>
              <a:rPr lang="en-US" sz="1400" dirty="0">
                <a:solidFill>
                  <a:schemeClr val="tx1"/>
                </a:solidFill>
              </a:rPr>
              <a:t>FIVB Level 1 Coaches Course</a:t>
            </a:r>
            <a:endParaRPr lang="en-US" sz="1400" dirty="0"/>
          </a:p>
        </p:txBody>
      </p:sp>
      <p:sp>
        <p:nvSpPr>
          <p:cNvPr id="53" name="Text 51"/>
          <p:cNvSpPr txBox="1"/>
          <p:nvPr/>
        </p:nvSpPr>
        <p:spPr>
          <a:xfrm>
            <a:off x="8732520" y="4828735"/>
            <a:ext cx="2834640" cy="341142"/>
          </a:xfrm>
          <a:prstGeom prst="rect">
            <a:avLst/>
          </a:prstGeom>
          <a:noFill/>
          <a:ln/>
        </p:spPr>
        <p:txBody>
          <a:bodyPr wrap="square" lIns="0" tIns="0" rIns="0" bIns="0" rtlCol="0" anchor="ctr"/>
          <a:lstStyle/>
          <a:p>
            <a:pPr indent="0" marL="0">
              <a:buNone/>
            </a:pPr>
            <a:r>
              <a:rPr lang="en-US" sz="1300" dirty="0">
                <a:solidFill>
                  <a:schemeClr val="accent5"/>
                </a:solidFill>
              </a:rPr>
              <a:t>British Virgin Islands</a:t>
            </a:r>
            <a:endParaRPr lang="en-US" sz="1300" dirty="0"/>
          </a:p>
        </p:txBody>
      </p:sp>
      <p:sp>
        <p:nvSpPr>
          <p:cNvPr id="54" name="Text 52"/>
          <p:cNvSpPr txBox="1"/>
          <p:nvPr/>
        </p:nvSpPr>
        <p:spPr>
          <a:xfrm>
            <a:off x="731520" y="5169877"/>
            <a:ext cx="1737360" cy="341142"/>
          </a:xfrm>
          <a:prstGeom prst="rect">
            <a:avLst/>
          </a:prstGeom>
          <a:noFill/>
          <a:ln/>
        </p:spPr>
        <p:txBody>
          <a:bodyPr wrap="square" lIns="0" tIns="0" rIns="0" bIns="0" rtlCol="0" anchor="ctr"/>
          <a:lstStyle/>
          <a:p>
            <a:pPr indent="0" marL="0">
              <a:buNone/>
            </a:pPr>
            <a:r>
              <a:rPr lang="en-US" sz="1400" b="1" dirty="0">
                <a:solidFill>
                  <a:schemeClr val="tx1"/>
                </a:solidFill>
              </a:rPr>
              <a:t>September</a:t>
            </a:r>
            <a:endParaRPr lang="en-US" sz="1400" dirty="0"/>
          </a:p>
        </p:txBody>
      </p:sp>
      <p:sp>
        <p:nvSpPr>
          <p:cNvPr id="55" name="type 11"/>
          <p:cNvSpPr/>
          <p:nvPr/>
        </p:nvSpPr>
        <p:spPr>
          <a:xfrm>
            <a:off x="2514600" y="5239864"/>
            <a:ext cx="201168" cy="201168"/>
          </a:xfrm>
          <a:prstGeom prst="ellipse">
            <a:avLst/>
          </a:prstGeom>
          <a:solidFill>
            <a:schemeClr val="tx1"/>
          </a:solidFill>
          <a:ln/>
        </p:spPr>
      </p:sp>
      <p:sp>
        <p:nvSpPr>
          <p:cNvPr id="56" name="Text 54"/>
          <p:cNvSpPr txBox="1"/>
          <p:nvPr/>
        </p:nvSpPr>
        <p:spPr>
          <a:xfrm>
            <a:off x="2880360" y="5169877"/>
            <a:ext cx="5760720" cy="341142"/>
          </a:xfrm>
          <a:prstGeom prst="rect">
            <a:avLst/>
          </a:prstGeom>
          <a:noFill/>
          <a:ln/>
        </p:spPr>
        <p:txBody>
          <a:bodyPr wrap="square" lIns="0" tIns="0" rIns="0" bIns="0" rtlCol="0" anchor="ctr"/>
          <a:lstStyle/>
          <a:p>
            <a:pPr indent="0" marL="0">
              <a:buNone/>
            </a:pPr>
            <a:r>
              <a:rPr lang="en-US" sz="1400" dirty="0">
                <a:solidFill>
                  <a:schemeClr val="tx1"/>
                </a:solidFill>
              </a:rPr>
              <a:t>Support for the men's U23 Pan American Cup</a:t>
            </a:r>
            <a:endParaRPr lang="en-US" sz="1400" dirty="0"/>
          </a:p>
        </p:txBody>
      </p:sp>
      <p:sp>
        <p:nvSpPr>
          <p:cNvPr id="57" name="Text 55"/>
          <p:cNvSpPr txBox="1"/>
          <p:nvPr/>
        </p:nvSpPr>
        <p:spPr>
          <a:xfrm>
            <a:off x="8732520" y="5169877"/>
            <a:ext cx="2834640" cy="341142"/>
          </a:xfrm>
          <a:prstGeom prst="rect">
            <a:avLst/>
          </a:prstGeom>
          <a:noFill/>
          <a:ln/>
        </p:spPr>
        <p:txBody>
          <a:bodyPr wrap="square" lIns="0" tIns="0" rIns="0" bIns="0" rtlCol="0" anchor="ctr"/>
          <a:lstStyle/>
          <a:p>
            <a:pPr indent="0" marL="0">
              <a:buNone/>
            </a:pPr>
            <a:r>
              <a:rPr lang="en-US" sz="1300" dirty="0">
                <a:solidFill>
                  <a:schemeClr val="accent5"/>
                </a:solidFill>
              </a:rPr>
              <a:t>El Salvador</a:t>
            </a:r>
            <a:endParaRPr lang="en-US" sz="1300" dirty="0"/>
          </a:p>
        </p:txBody>
      </p:sp>
      <p:sp>
        <p:nvSpPr>
          <p:cNvPr id="58" name="row 12"/>
          <p:cNvSpPr/>
          <p:nvPr/>
        </p:nvSpPr>
        <p:spPr>
          <a:xfrm>
            <a:off x="548640" y="5511018"/>
            <a:ext cx="11094415" cy="341142"/>
          </a:xfrm>
          <a:prstGeom prst="rect">
            <a:avLst/>
          </a:prstGeom>
          <a:solidFill>
            <a:schemeClr val="bg2"/>
          </a:solidFill>
          <a:ln/>
        </p:spPr>
      </p:sp>
      <p:sp>
        <p:nvSpPr>
          <p:cNvPr id="59" name="Text 57"/>
          <p:cNvSpPr txBox="1"/>
          <p:nvPr/>
        </p:nvSpPr>
        <p:spPr>
          <a:xfrm>
            <a:off x="731520" y="5511018"/>
            <a:ext cx="1737360" cy="341142"/>
          </a:xfrm>
          <a:prstGeom prst="rect">
            <a:avLst/>
          </a:prstGeom>
          <a:noFill/>
          <a:ln/>
        </p:spPr>
        <p:txBody>
          <a:bodyPr wrap="square" lIns="0" tIns="0" rIns="0" bIns="0" rtlCol="0" anchor="ctr"/>
          <a:lstStyle/>
          <a:p>
            <a:pPr indent="0" marL="0">
              <a:buNone/>
            </a:pPr>
            <a:r>
              <a:rPr lang="en-US" sz="1400" b="1" dirty="0">
                <a:solidFill>
                  <a:schemeClr val="tx1"/>
                </a:solidFill>
              </a:rPr>
              <a:t>December</a:t>
            </a:r>
            <a:endParaRPr lang="en-US" sz="1400" dirty="0"/>
          </a:p>
        </p:txBody>
      </p:sp>
      <p:sp>
        <p:nvSpPr>
          <p:cNvPr id="60" name="type 12"/>
          <p:cNvSpPr/>
          <p:nvPr/>
        </p:nvSpPr>
        <p:spPr>
          <a:xfrm>
            <a:off x="2514600" y="5581005"/>
            <a:ext cx="201168" cy="201168"/>
          </a:xfrm>
          <a:prstGeom prst="ellipse">
            <a:avLst/>
          </a:prstGeom>
          <a:solidFill>
            <a:schemeClr val="tx1"/>
          </a:solidFill>
          <a:ln/>
        </p:spPr>
      </p:sp>
      <p:sp>
        <p:nvSpPr>
          <p:cNvPr id="61" name="Text 59"/>
          <p:cNvSpPr txBox="1"/>
          <p:nvPr/>
        </p:nvSpPr>
        <p:spPr>
          <a:xfrm>
            <a:off x="2880360" y="5511018"/>
            <a:ext cx="5760720" cy="341142"/>
          </a:xfrm>
          <a:prstGeom prst="rect">
            <a:avLst/>
          </a:prstGeom>
          <a:noFill/>
          <a:ln/>
        </p:spPr>
        <p:txBody>
          <a:bodyPr wrap="square" lIns="0" tIns="0" rIns="0" bIns="0" rtlCol="0" anchor="ctr"/>
          <a:lstStyle/>
          <a:p>
            <a:pPr indent="0" marL="0">
              <a:buNone/>
            </a:pPr>
            <a:r>
              <a:rPr lang="en-US" sz="1400" dirty="0">
                <a:solidFill>
                  <a:schemeClr val="tx1"/>
                </a:solidFill>
              </a:rPr>
              <a:t>Annual General Meeting</a:t>
            </a:r>
            <a:endParaRPr lang="en-US" sz="1400" dirty="0"/>
          </a:p>
        </p:txBody>
      </p:sp>
      <p:sp>
        <p:nvSpPr>
          <p:cNvPr id="62" name="Text 60"/>
          <p:cNvSpPr txBox="1"/>
          <p:nvPr/>
        </p:nvSpPr>
        <p:spPr>
          <a:xfrm>
            <a:off x="8732520" y="5511018"/>
            <a:ext cx="2834640" cy="341142"/>
          </a:xfrm>
          <a:prstGeom prst="rect">
            <a:avLst/>
          </a:prstGeom>
          <a:noFill/>
          <a:ln/>
        </p:spPr>
        <p:txBody>
          <a:bodyPr wrap="square" lIns="0" tIns="0" rIns="0" bIns="0" rtlCol="0" anchor="ctr"/>
          <a:lstStyle/>
          <a:p>
            <a:pPr indent="0" marL="0">
              <a:buNone/>
            </a:pPr>
            <a:r>
              <a:rPr lang="en-US" sz="1300" dirty="0">
                <a:solidFill>
                  <a:schemeClr val="accent5"/>
                </a:solidFill>
              </a:rPr>
              <a:t>Sint Maarten</a:t>
            </a:r>
            <a:endParaRPr lang="en-US" sz="1300" dirty="0"/>
          </a:p>
        </p:txBody>
      </p:sp>
      <p:sp>
        <p:nvSpPr>
          <p:cNvPr id="63" name="legend Championship"/>
          <p:cNvSpPr/>
          <p:nvPr/>
        </p:nvSpPr>
        <p:spPr>
          <a:xfrm>
            <a:off x="548640" y="6053328"/>
            <a:ext cx="164592" cy="164592"/>
          </a:xfrm>
          <a:prstGeom prst="ellipse">
            <a:avLst/>
          </a:prstGeom>
          <a:solidFill>
            <a:schemeClr val="accent2"/>
          </a:solidFill>
          <a:ln/>
        </p:spPr>
      </p:sp>
      <p:sp>
        <p:nvSpPr>
          <p:cNvPr id="64" name="Text 62"/>
          <p:cNvSpPr txBox="1"/>
          <p:nvPr/>
        </p:nvSpPr>
        <p:spPr>
          <a:xfrm>
            <a:off x="804672" y="5989320"/>
            <a:ext cx="2011680" cy="292608"/>
          </a:xfrm>
          <a:prstGeom prst="rect">
            <a:avLst/>
          </a:prstGeom>
          <a:noFill/>
          <a:ln/>
        </p:spPr>
        <p:txBody>
          <a:bodyPr wrap="square" lIns="0" tIns="0" rIns="0" bIns="0" rtlCol="0" anchor="ctr"/>
          <a:lstStyle/>
          <a:p>
            <a:pPr indent="0" marL="0">
              <a:buNone/>
            </a:pPr>
            <a:r>
              <a:rPr lang="en-US" sz="1100" dirty="0">
                <a:solidFill>
                  <a:schemeClr val="accent5"/>
                </a:solidFill>
              </a:rPr>
              <a:t>Championship</a:t>
            </a:r>
            <a:endParaRPr lang="en-US" sz="1100" dirty="0"/>
          </a:p>
        </p:txBody>
      </p:sp>
      <p:sp>
        <p:nvSpPr>
          <p:cNvPr id="65" name="legend Course or seminar"/>
          <p:cNvSpPr/>
          <p:nvPr/>
        </p:nvSpPr>
        <p:spPr>
          <a:xfrm>
            <a:off x="2926080" y="6053328"/>
            <a:ext cx="164592" cy="164592"/>
          </a:xfrm>
          <a:prstGeom prst="ellipse">
            <a:avLst/>
          </a:prstGeom>
          <a:solidFill>
            <a:schemeClr val="accent1"/>
          </a:solidFill>
          <a:ln/>
        </p:spPr>
      </p:sp>
      <p:sp>
        <p:nvSpPr>
          <p:cNvPr id="66" name="Text 64"/>
          <p:cNvSpPr txBox="1"/>
          <p:nvPr/>
        </p:nvSpPr>
        <p:spPr>
          <a:xfrm>
            <a:off x="3182112" y="5989320"/>
            <a:ext cx="2011680" cy="292608"/>
          </a:xfrm>
          <a:prstGeom prst="rect">
            <a:avLst/>
          </a:prstGeom>
          <a:noFill/>
          <a:ln/>
        </p:spPr>
        <p:txBody>
          <a:bodyPr wrap="square" lIns="0" tIns="0" rIns="0" bIns="0" rtlCol="0" anchor="ctr"/>
          <a:lstStyle/>
          <a:p>
            <a:pPr indent="0" marL="0">
              <a:buNone/>
            </a:pPr>
            <a:r>
              <a:rPr lang="en-US" sz="1100" dirty="0">
                <a:solidFill>
                  <a:schemeClr val="accent5"/>
                </a:solidFill>
              </a:rPr>
              <a:t>Course or seminar</a:t>
            </a:r>
            <a:endParaRPr lang="en-US" sz="1100" dirty="0"/>
          </a:p>
        </p:txBody>
      </p:sp>
      <p:sp>
        <p:nvSpPr>
          <p:cNvPr id="67" name="legend Governance or support"/>
          <p:cNvSpPr/>
          <p:nvPr/>
        </p:nvSpPr>
        <p:spPr>
          <a:xfrm>
            <a:off x="5303520" y="6053328"/>
            <a:ext cx="164592" cy="164592"/>
          </a:xfrm>
          <a:prstGeom prst="ellipse">
            <a:avLst/>
          </a:prstGeom>
          <a:solidFill>
            <a:schemeClr val="tx1"/>
          </a:solidFill>
          <a:ln/>
        </p:spPr>
      </p:sp>
      <p:sp>
        <p:nvSpPr>
          <p:cNvPr id="68" name="Text 66"/>
          <p:cNvSpPr txBox="1"/>
          <p:nvPr/>
        </p:nvSpPr>
        <p:spPr>
          <a:xfrm>
            <a:off x="5559552" y="5989320"/>
            <a:ext cx="2011680" cy="292608"/>
          </a:xfrm>
          <a:prstGeom prst="rect">
            <a:avLst/>
          </a:prstGeom>
          <a:noFill/>
          <a:ln/>
        </p:spPr>
        <p:txBody>
          <a:bodyPr wrap="square" lIns="0" tIns="0" rIns="0" bIns="0" rtlCol="0" anchor="ctr"/>
          <a:lstStyle/>
          <a:p>
            <a:pPr indent="0" marL="0">
              <a:buNone/>
            </a:pPr>
            <a:r>
              <a:rPr lang="en-US" sz="1100" dirty="0">
                <a:solidFill>
                  <a:schemeClr val="accent5"/>
                </a:solidFill>
              </a:rPr>
              <a:t>Governance or support</a:t>
            </a:r>
            <a:endParaRPr lang="en-US" sz="11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B6B85"/>
                </a:solidFill>
              </a:defRPr>
            </a:lvl1pPr>
          </a:lstStyle>
          <a:p>
            <a:pPr algn="r"/>
            <a:fld id="{F7021451-1387-4CA6-816F-3879F97B5CBC}" type="slidenum">
              <a:rPr b="0" lang="en-US"/>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1"/>
                </a:solidFill>
              </a:rPr>
              <a:t>2025 SEASON · MAY</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tx1"/>
                </a:solidFill>
                <a:latin typeface="Arial" pitchFamily="34" charset="0"/>
                <a:ea typeface="Arial" pitchFamily="34" charset="-122"/>
                <a:cs typeface="Arial" pitchFamily="34" charset="-120"/>
              </a:rPr>
              <a:t>Senior Beach Championships 2025, Saint Lucia</a:t>
            </a:r>
            <a:endParaRPr lang="en-US" sz="3200" dirty="0"/>
          </a:p>
        </p:txBody>
      </p:sp>
      <p:sp>
        <p:nvSpPr>
          <p:cNvPr id="4" name="Text 2"/>
          <p:cNvSpPr txBox="1"/>
          <p:nvPr/>
        </p:nvSpPr>
        <p:spPr>
          <a:xfrm>
            <a:off x="548640" y="1371600"/>
            <a:ext cx="5440680" cy="320040"/>
          </a:xfrm>
          <a:prstGeom prst="rect">
            <a:avLst/>
          </a:prstGeom>
          <a:noFill/>
          <a:ln/>
        </p:spPr>
        <p:txBody>
          <a:bodyPr wrap="square" lIns="0" tIns="0" rIns="0" bIns="0" rtlCol="0" anchor="ctr"/>
          <a:lstStyle/>
          <a:p>
            <a:pPr indent="0" marL="0">
              <a:buNone/>
            </a:pPr>
            <a:r>
              <a:rPr lang="en-US" sz="1300" b="1" spc="200" kern="0" dirty="0">
                <a:solidFill>
                  <a:schemeClr val="accent1"/>
                </a:solidFill>
              </a:rPr>
              <a:t>WOMEN   </a:t>
            </a:r>
            <a:pPr indent="0" marL="0">
              <a:buNone/>
            </a:pPr>
            <a:r>
              <a:rPr lang="en-US" sz="1300" dirty="0">
                <a:solidFill>
                  <a:schemeClr val="tx2"/>
                </a:solidFill>
              </a:rPr>
              <a:t>Champions: Gumbs / Dyer (SKN)</a:t>
            </a:r>
            <a:endParaRPr lang="en-US" sz="1300" dirty="0"/>
          </a:p>
        </p:txBody>
      </p:sp>
      <p:pic>
        <p:nvPicPr>
          <p:cNvPr id="5" name="Women photo" descr="/home/claude/build/img/y_sbw.jpg">    </p:cNvPr>
          <p:cNvPicPr>
            <a:picLocks noChangeAspect="1"/>
          </p:cNvPicPr>
          <p:nvPr/>
        </p:nvPicPr>
        <p:blipFill>
          <a:blip r:embed="rId1"/>
          <a:stretch>
            <a:fillRect/>
          </a:stretch>
        </p:blipFill>
        <p:spPr>
          <a:xfrm>
            <a:off x="548640" y="1737360"/>
            <a:ext cx="5440680" cy="2240280"/>
          </a:xfrm>
          <a:prstGeom prst="rect">
            <a:avLst/>
          </a:prstGeom>
        </p:spPr>
      </p:pic>
      <p:sp>
        <p:nvSpPr>
          <p:cNvPr id="6" name="podium 2"/>
          <p:cNvSpPr/>
          <p:nvPr/>
        </p:nvSpPr>
        <p:spPr>
          <a:xfrm>
            <a:off x="548640" y="5074920"/>
            <a:ext cx="1722120" cy="868680"/>
          </a:xfrm>
          <a:prstGeom prst="roundRect">
            <a:avLst>
              <a:gd name="adj" fmla="val 6316"/>
            </a:avLst>
          </a:prstGeom>
          <a:solidFill>
            <a:srgbClr val="B8C2CF"/>
          </a:solidFill>
          <a:ln/>
        </p:spPr>
      </p:sp>
      <p:sp>
        <p:nvSpPr>
          <p:cNvPr id="7" name="Text 4"/>
          <p:cNvSpPr txBox="1"/>
          <p:nvPr/>
        </p:nvSpPr>
        <p:spPr>
          <a:xfrm>
            <a:off x="548640" y="507492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2</a:t>
            </a:r>
            <a:endParaRPr lang="en-US" sz="2400" dirty="0"/>
          </a:p>
        </p:txBody>
      </p:sp>
      <p:sp>
        <p:nvSpPr>
          <p:cNvPr id="8" name="Text 5"/>
          <p:cNvSpPr txBox="1"/>
          <p:nvPr/>
        </p:nvSpPr>
        <p:spPr>
          <a:xfrm>
            <a:off x="502920" y="42519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Bermuda</a:t>
            </a:r>
            <a:endParaRPr lang="en-US" sz="1300" dirty="0"/>
          </a:p>
          <a:p>
            <a:pPr algn="ctr" indent="0" marL="0">
              <a:buNone/>
            </a:pPr>
            <a:r>
              <a:rPr lang="en-US" sz="1100" dirty="0">
                <a:solidFill>
                  <a:srgbClr val="5B6B85"/>
                </a:solidFill>
              </a:rPr>
              <a:t>Moss / Hands</a:t>
            </a:r>
            <a:endParaRPr lang="en-US" sz="1300" dirty="0"/>
          </a:p>
        </p:txBody>
      </p:sp>
      <p:sp>
        <p:nvSpPr>
          <p:cNvPr id="9" name="podium 1"/>
          <p:cNvSpPr/>
          <p:nvPr/>
        </p:nvSpPr>
        <p:spPr>
          <a:xfrm>
            <a:off x="2407920" y="4846320"/>
            <a:ext cx="1722120" cy="1097280"/>
          </a:xfrm>
          <a:prstGeom prst="roundRect">
            <a:avLst>
              <a:gd name="adj" fmla="val 5000"/>
            </a:avLst>
          </a:prstGeom>
          <a:solidFill>
            <a:srgbClr val="F2B705"/>
          </a:solidFill>
          <a:ln/>
        </p:spPr>
      </p:sp>
      <p:sp>
        <p:nvSpPr>
          <p:cNvPr id="10" name="Text 7"/>
          <p:cNvSpPr txBox="1"/>
          <p:nvPr/>
        </p:nvSpPr>
        <p:spPr>
          <a:xfrm>
            <a:off x="2407920" y="4846320"/>
            <a:ext cx="1722120" cy="640080"/>
          </a:xfrm>
          <a:prstGeom prst="rect">
            <a:avLst/>
          </a:prstGeom>
          <a:noFill/>
          <a:ln/>
        </p:spPr>
        <p:txBody>
          <a:bodyPr wrap="square" lIns="0" tIns="0" rIns="0" bIns="0" rtlCol="0" anchor="ctr"/>
          <a:lstStyle/>
          <a:p>
            <a:pPr algn="ctr" indent="0" marL="0">
              <a:buNone/>
            </a:pPr>
            <a:r>
              <a:rPr lang="en-US" sz="2400" b="1" dirty="0">
                <a:solidFill>
                  <a:srgbClr val="0B1F3A"/>
                </a:solidFill>
                <a:latin typeface="Arial" pitchFamily="34" charset="0"/>
                <a:ea typeface="Arial" pitchFamily="34" charset="-122"/>
                <a:cs typeface="Arial" pitchFamily="34" charset="-120"/>
              </a:rPr>
              <a:t>1</a:t>
            </a:r>
            <a:endParaRPr lang="en-US" sz="2400" dirty="0"/>
          </a:p>
        </p:txBody>
      </p:sp>
      <p:sp>
        <p:nvSpPr>
          <p:cNvPr id="11" name="Text 8"/>
          <p:cNvSpPr txBox="1"/>
          <p:nvPr/>
        </p:nvSpPr>
        <p:spPr>
          <a:xfrm>
            <a:off x="2362200" y="40233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St. Kitts and Nevis</a:t>
            </a:r>
            <a:endParaRPr lang="en-US" sz="1300" dirty="0"/>
          </a:p>
          <a:p>
            <a:pPr algn="ctr" indent="0" marL="0">
              <a:buNone/>
            </a:pPr>
            <a:r>
              <a:rPr lang="en-US" sz="1100" dirty="0">
                <a:solidFill>
                  <a:srgbClr val="5B6B85"/>
                </a:solidFill>
              </a:rPr>
              <a:t>Gumbs / Dyer</a:t>
            </a:r>
            <a:endParaRPr lang="en-US" sz="1300" dirty="0"/>
          </a:p>
        </p:txBody>
      </p:sp>
      <p:sp>
        <p:nvSpPr>
          <p:cNvPr id="12" name="podium 3"/>
          <p:cNvSpPr/>
          <p:nvPr/>
        </p:nvSpPr>
        <p:spPr>
          <a:xfrm>
            <a:off x="4267200" y="5257800"/>
            <a:ext cx="1722120" cy="685800"/>
          </a:xfrm>
          <a:prstGeom prst="roundRect">
            <a:avLst>
              <a:gd name="adj" fmla="val 8000"/>
            </a:avLst>
          </a:prstGeom>
          <a:solidFill>
            <a:srgbClr val="C98B5A"/>
          </a:solidFill>
          <a:ln/>
        </p:spPr>
      </p:sp>
      <p:sp>
        <p:nvSpPr>
          <p:cNvPr id="13" name="Text 10"/>
          <p:cNvSpPr txBox="1"/>
          <p:nvPr/>
        </p:nvSpPr>
        <p:spPr>
          <a:xfrm>
            <a:off x="4267200" y="525780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3</a:t>
            </a:r>
            <a:endParaRPr lang="en-US" sz="2400" dirty="0"/>
          </a:p>
        </p:txBody>
      </p:sp>
      <p:sp>
        <p:nvSpPr>
          <p:cNvPr id="14" name="Text 11"/>
          <p:cNvSpPr txBox="1"/>
          <p:nvPr/>
        </p:nvSpPr>
        <p:spPr>
          <a:xfrm>
            <a:off x="4221480" y="443484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Grenada</a:t>
            </a:r>
            <a:endParaRPr lang="en-US" sz="1300" dirty="0"/>
          </a:p>
          <a:p>
            <a:pPr algn="ctr" indent="0" marL="0">
              <a:buNone/>
            </a:pPr>
            <a:r>
              <a:rPr lang="en-US" sz="1100" dirty="0">
                <a:solidFill>
                  <a:srgbClr val="5B6B85"/>
                </a:solidFill>
              </a:rPr>
              <a:t>Stafford / Mitchell</a:t>
            </a:r>
            <a:endParaRPr lang="en-US" sz="1300" dirty="0"/>
          </a:p>
        </p:txBody>
      </p:sp>
      <p:sp>
        <p:nvSpPr>
          <p:cNvPr id="15" name="Text 12"/>
          <p:cNvSpPr txBox="1"/>
          <p:nvPr/>
        </p:nvSpPr>
        <p:spPr>
          <a:xfrm>
            <a:off x="6199632" y="1371600"/>
            <a:ext cx="5440680" cy="320040"/>
          </a:xfrm>
          <a:prstGeom prst="rect">
            <a:avLst/>
          </a:prstGeom>
          <a:noFill/>
          <a:ln/>
        </p:spPr>
        <p:txBody>
          <a:bodyPr wrap="square" lIns="0" tIns="0" rIns="0" bIns="0" rtlCol="0" anchor="ctr"/>
          <a:lstStyle/>
          <a:p>
            <a:pPr indent="0" marL="0">
              <a:buNone/>
            </a:pPr>
            <a:r>
              <a:rPr lang="en-US" sz="1300" b="1" spc="200" kern="0" dirty="0">
                <a:solidFill>
                  <a:schemeClr val="accent1"/>
                </a:solidFill>
              </a:rPr>
              <a:t>MEN   </a:t>
            </a:r>
            <a:pPr indent="0" marL="0">
              <a:buNone/>
            </a:pPr>
            <a:r>
              <a:rPr lang="en-US" sz="1300" dirty="0">
                <a:solidFill>
                  <a:schemeClr val="tx2"/>
                </a:solidFill>
              </a:rPr>
              <a:t>Champions: Descartes / Clercent (LCA)</a:t>
            </a:r>
            <a:endParaRPr lang="en-US" sz="1300" dirty="0"/>
          </a:p>
        </p:txBody>
      </p:sp>
      <p:pic>
        <p:nvPicPr>
          <p:cNvPr id="16" name="Men photo" descr="/home/claude/build/img/y_sbm.jpg">    </p:cNvPr>
          <p:cNvPicPr>
            <a:picLocks noChangeAspect="1"/>
          </p:cNvPicPr>
          <p:nvPr/>
        </p:nvPicPr>
        <p:blipFill>
          <a:blip r:embed="rId2"/>
          <a:stretch>
            <a:fillRect/>
          </a:stretch>
        </p:blipFill>
        <p:spPr>
          <a:xfrm>
            <a:off x="6199632" y="1737360"/>
            <a:ext cx="5440680" cy="2240280"/>
          </a:xfrm>
          <a:prstGeom prst="rect">
            <a:avLst/>
          </a:prstGeom>
        </p:spPr>
      </p:pic>
      <p:sp>
        <p:nvSpPr>
          <p:cNvPr id="17" name="podium 2"/>
          <p:cNvSpPr/>
          <p:nvPr/>
        </p:nvSpPr>
        <p:spPr>
          <a:xfrm>
            <a:off x="6199632" y="5074920"/>
            <a:ext cx="1722120" cy="868680"/>
          </a:xfrm>
          <a:prstGeom prst="roundRect">
            <a:avLst>
              <a:gd name="adj" fmla="val 6316"/>
            </a:avLst>
          </a:prstGeom>
          <a:solidFill>
            <a:srgbClr val="B8C2CF"/>
          </a:solidFill>
          <a:ln/>
        </p:spPr>
      </p:sp>
      <p:sp>
        <p:nvSpPr>
          <p:cNvPr id="18" name="Text 14"/>
          <p:cNvSpPr txBox="1"/>
          <p:nvPr/>
        </p:nvSpPr>
        <p:spPr>
          <a:xfrm>
            <a:off x="6199632" y="507492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2</a:t>
            </a:r>
            <a:endParaRPr lang="en-US" sz="2400" dirty="0"/>
          </a:p>
        </p:txBody>
      </p:sp>
      <p:sp>
        <p:nvSpPr>
          <p:cNvPr id="19" name="Text 15"/>
          <p:cNvSpPr txBox="1"/>
          <p:nvPr/>
        </p:nvSpPr>
        <p:spPr>
          <a:xfrm>
            <a:off x="6153912" y="42519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Bermuda</a:t>
            </a:r>
            <a:endParaRPr lang="en-US" sz="1300" dirty="0"/>
          </a:p>
          <a:p>
            <a:pPr algn="ctr" indent="0" marL="0">
              <a:buNone/>
            </a:pPr>
            <a:r>
              <a:rPr lang="en-US" sz="1100" dirty="0">
                <a:solidFill>
                  <a:srgbClr val="5B6B85"/>
                </a:solidFill>
              </a:rPr>
              <a:t>Barnett / Tucker</a:t>
            </a:r>
            <a:endParaRPr lang="en-US" sz="1300" dirty="0"/>
          </a:p>
        </p:txBody>
      </p:sp>
      <p:sp>
        <p:nvSpPr>
          <p:cNvPr id="20" name="podium 1"/>
          <p:cNvSpPr/>
          <p:nvPr/>
        </p:nvSpPr>
        <p:spPr>
          <a:xfrm>
            <a:off x="8058912" y="4846320"/>
            <a:ext cx="1722120" cy="1097280"/>
          </a:xfrm>
          <a:prstGeom prst="roundRect">
            <a:avLst>
              <a:gd name="adj" fmla="val 5000"/>
            </a:avLst>
          </a:prstGeom>
          <a:solidFill>
            <a:srgbClr val="F2B705"/>
          </a:solidFill>
          <a:ln/>
        </p:spPr>
      </p:sp>
      <p:sp>
        <p:nvSpPr>
          <p:cNvPr id="21" name="Text 17"/>
          <p:cNvSpPr txBox="1"/>
          <p:nvPr/>
        </p:nvSpPr>
        <p:spPr>
          <a:xfrm>
            <a:off x="8058912" y="4846320"/>
            <a:ext cx="1722120" cy="640080"/>
          </a:xfrm>
          <a:prstGeom prst="rect">
            <a:avLst/>
          </a:prstGeom>
          <a:noFill/>
          <a:ln/>
        </p:spPr>
        <p:txBody>
          <a:bodyPr wrap="square" lIns="0" tIns="0" rIns="0" bIns="0" rtlCol="0" anchor="ctr"/>
          <a:lstStyle/>
          <a:p>
            <a:pPr algn="ctr" indent="0" marL="0">
              <a:buNone/>
            </a:pPr>
            <a:r>
              <a:rPr lang="en-US" sz="2400" b="1" dirty="0">
                <a:solidFill>
                  <a:srgbClr val="0B1F3A"/>
                </a:solidFill>
                <a:latin typeface="Arial" pitchFamily="34" charset="0"/>
                <a:ea typeface="Arial" pitchFamily="34" charset="-122"/>
                <a:cs typeface="Arial" pitchFamily="34" charset="-120"/>
              </a:rPr>
              <a:t>1</a:t>
            </a:r>
            <a:endParaRPr lang="en-US" sz="2400" dirty="0"/>
          </a:p>
        </p:txBody>
      </p:sp>
      <p:sp>
        <p:nvSpPr>
          <p:cNvPr id="22" name="Text 18"/>
          <p:cNvSpPr txBox="1"/>
          <p:nvPr/>
        </p:nvSpPr>
        <p:spPr>
          <a:xfrm>
            <a:off x="8013192" y="40233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Saint Lucia</a:t>
            </a:r>
            <a:endParaRPr lang="en-US" sz="1300" dirty="0"/>
          </a:p>
          <a:p>
            <a:pPr algn="ctr" indent="0" marL="0">
              <a:buNone/>
            </a:pPr>
            <a:r>
              <a:rPr lang="en-US" sz="1100" dirty="0">
                <a:solidFill>
                  <a:srgbClr val="5B6B85"/>
                </a:solidFill>
              </a:rPr>
              <a:t>Descartes / Clercent</a:t>
            </a:r>
            <a:endParaRPr lang="en-US" sz="1300" dirty="0"/>
          </a:p>
        </p:txBody>
      </p:sp>
      <p:sp>
        <p:nvSpPr>
          <p:cNvPr id="23" name="podium 3"/>
          <p:cNvSpPr/>
          <p:nvPr/>
        </p:nvSpPr>
        <p:spPr>
          <a:xfrm>
            <a:off x="9918192" y="5257800"/>
            <a:ext cx="1722120" cy="685800"/>
          </a:xfrm>
          <a:prstGeom prst="roundRect">
            <a:avLst>
              <a:gd name="adj" fmla="val 8000"/>
            </a:avLst>
          </a:prstGeom>
          <a:solidFill>
            <a:srgbClr val="C98B5A"/>
          </a:solidFill>
          <a:ln/>
        </p:spPr>
      </p:sp>
      <p:sp>
        <p:nvSpPr>
          <p:cNvPr id="24" name="Text 20"/>
          <p:cNvSpPr txBox="1"/>
          <p:nvPr/>
        </p:nvSpPr>
        <p:spPr>
          <a:xfrm>
            <a:off x="9918192" y="525780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3</a:t>
            </a:r>
            <a:endParaRPr lang="en-US" sz="2400" dirty="0"/>
          </a:p>
        </p:txBody>
      </p:sp>
      <p:sp>
        <p:nvSpPr>
          <p:cNvPr id="25" name="Text 21"/>
          <p:cNvSpPr txBox="1"/>
          <p:nvPr/>
        </p:nvSpPr>
        <p:spPr>
          <a:xfrm>
            <a:off x="9872472" y="443484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St. Kitts and Nevis</a:t>
            </a:r>
            <a:endParaRPr lang="en-US" sz="1300" dirty="0"/>
          </a:p>
          <a:p>
            <a:pPr algn="ctr" indent="0" marL="0">
              <a:buNone/>
            </a:pPr>
            <a:r>
              <a:rPr lang="en-US" sz="1100" dirty="0">
                <a:solidFill>
                  <a:srgbClr val="5B6B85"/>
                </a:solidFill>
              </a:rPr>
              <a:t>Bristol / Pencheon</a:t>
            </a:r>
            <a:endParaRPr lang="en-US" sz="1300" dirty="0"/>
          </a:p>
        </p:txBody>
      </p:sp>
      <p:sp>
        <p:nvSpPr>
          <p:cNvPr id="26" name="Text 22"/>
          <p:cNvSpPr txBox="1"/>
          <p:nvPr/>
        </p:nvSpPr>
        <p:spPr>
          <a:xfrm>
            <a:off x="548640" y="6035040"/>
            <a:ext cx="11094415" cy="274320"/>
          </a:xfrm>
          <a:prstGeom prst="rect">
            <a:avLst/>
          </a:prstGeom>
          <a:noFill/>
          <a:ln/>
        </p:spPr>
        <p:txBody>
          <a:bodyPr wrap="square" lIns="0" tIns="0" rIns="0" bIns="0" rtlCol="0" anchor="t"/>
          <a:lstStyle/>
          <a:p>
            <a:pPr indent="0" marL="0">
              <a:buNone/>
            </a:pPr>
            <a:r>
              <a:rPr lang="en-US" sz="1200" i="1" dirty="0">
                <a:solidFill>
                  <a:schemeClr val="accent5"/>
                </a:solidFill>
              </a:rPr>
              <a:t>2–4 May 2025  ·  NORCECA support US$15,000  ·  ECVA host support US$15,000</a:t>
            </a:r>
            <a:endParaRPr lang="en-US" sz="12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B6B85"/>
                </a:solidFill>
              </a:defRPr>
            </a:lvl1pPr>
          </a:lstStyle>
          <a:p>
            <a:pPr algn="r"/>
            <a:fld id="{F7021451-1387-4CA6-816F-3879F97B5CBC}" type="slidenum">
              <a:rPr b="0" lang="en-US"/>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1"/>
                </a:solidFill>
              </a:rPr>
              <a:t>2025 SEASON · JUNE</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tx1"/>
                </a:solidFill>
                <a:latin typeface="Arial" pitchFamily="34" charset="0"/>
                <a:ea typeface="Arial" pitchFamily="34" charset="-122"/>
                <a:cs typeface="Arial" pitchFamily="34" charset="-120"/>
              </a:rPr>
              <a:t>U21 Beach Championships 2025, St. Kitts and Nevis</a:t>
            </a:r>
            <a:endParaRPr lang="en-US" sz="3200" dirty="0"/>
          </a:p>
        </p:txBody>
      </p:sp>
      <p:sp>
        <p:nvSpPr>
          <p:cNvPr id="4" name="Text 2"/>
          <p:cNvSpPr txBox="1"/>
          <p:nvPr/>
        </p:nvSpPr>
        <p:spPr>
          <a:xfrm>
            <a:off x="548640" y="1371600"/>
            <a:ext cx="5440680" cy="320040"/>
          </a:xfrm>
          <a:prstGeom prst="rect">
            <a:avLst/>
          </a:prstGeom>
          <a:noFill/>
          <a:ln/>
        </p:spPr>
        <p:txBody>
          <a:bodyPr wrap="square" lIns="0" tIns="0" rIns="0" bIns="0" rtlCol="0" anchor="ctr"/>
          <a:lstStyle/>
          <a:p>
            <a:pPr indent="0" marL="0">
              <a:buNone/>
            </a:pPr>
            <a:r>
              <a:rPr lang="en-US" sz="1300" b="1" spc="200" kern="0" dirty="0">
                <a:solidFill>
                  <a:schemeClr val="accent1"/>
                </a:solidFill>
              </a:rPr>
              <a:t>WOMEN   </a:t>
            </a:r>
            <a:pPr indent="0" marL="0">
              <a:buNone/>
            </a:pPr>
            <a:r>
              <a:rPr lang="en-US" sz="1300" dirty="0">
                <a:solidFill>
                  <a:schemeClr val="tx2"/>
                </a:solidFill>
              </a:rPr>
              <a:t>Champions: Gaspard / Phillip (LCA)</a:t>
            </a:r>
            <a:endParaRPr lang="en-US" sz="1300" dirty="0"/>
          </a:p>
        </p:txBody>
      </p:sp>
      <p:pic>
        <p:nvPicPr>
          <p:cNvPr id="5" name="Women photo" descr="/home/claude/build/img/y_u21w.jpg">    </p:cNvPr>
          <p:cNvPicPr>
            <a:picLocks noChangeAspect="1"/>
          </p:cNvPicPr>
          <p:nvPr/>
        </p:nvPicPr>
        <p:blipFill>
          <a:blip r:embed="rId1"/>
          <a:stretch>
            <a:fillRect/>
          </a:stretch>
        </p:blipFill>
        <p:spPr>
          <a:xfrm>
            <a:off x="548640" y="1737360"/>
            <a:ext cx="5440680" cy="2240280"/>
          </a:xfrm>
          <a:prstGeom prst="rect">
            <a:avLst/>
          </a:prstGeom>
        </p:spPr>
      </p:pic>
      <p:sp>
        <p:nvSpPr>
          <p:cNvPr id="6" name="podium 2"/>
          <p:cNvSpPr/>
          <p:nvPr/>
        </p:nvSpPr>
        <p:spPr>
          <a:xfrm>
            <a:off x="548640" y="5074920"/>
            <a:ext cx="1722120" cy="868680"/>
          </a:xfrm>
          <a:prstGeom prst="roundRect">
            <a:avLst>
              <a:gd name="adj" fmla="val 6316"/>
            </a:avLst>
          </a:prstGeom>
          <a:solidFill>
            <a:srgbClr val="B8C2CF"/>
          </a:solidFill>
          <a:ln/>
        </p:spPr>
      </p:sp>
      <p:sp>
        <p:nvSpPr>
          <p:cNvPr id="7" name="Text 4"/>
          <p:cNvSpPr txBox="1"/>
          <p:nvPr/>
        </p:nvSpPr>
        <p:spPr>
          <a:xfrm>
            <a:off x="548640" y="507492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2</a:t>
            </a:r>
            <a:endParaRPr lang="en-US" sz="2400" dirty="0"/>
          </a:p>
        </p:txBody>
      </p:sp>
      <p:sp>
        <p:nvSpPr>
          <p:cNvPr id="8" name="Text 5"/>
          <p:cNvSpPr txBox="1"/>
          <p:nvPr/>
        </p:nvSpPr>
        <p:spPr>
          <a:xfrm>
            <a:off x="502920" y="42519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Antigua and Barbuda</a:t>
            </a:r>
            <a:endParaRPr lang="en-US" sz="1300" dirty="0"/>
          </a:p>
          <a:p>
            <a:pPr algn="ctr" indent="0" marL="0">
              <a:buNone/>
            </a:pPr>
            <a:r>
              <a:rPr lang="en-US" sz="1100" dirty="0">
                <a:solidFill>
                  <a:srgbClr val="5B6B85"/>
                </a:solidFill>
              </a:rPr>
              <a:t>Joseph / Carr</a:t>
            </a:r>
            <a:endParaRPr lang="en-US" sz="1300" dirty="0"/>
          </a:p>
        </p:txBody>
      </p:sp>
      <p:sp>
        <p:nvSpPr>
          <p:cNvPr id="9" name="podium 1"/>
          <p:cNvSpPr/>
          <p:nvPr/>
        </p:nvSpPr>
        <p:spPr>
          <a:xfrm>
            <a:off x="2407920" y="4846320"/>
            <a:ext cx="1722120" cy="1097280"/>
          </a:xfrm>
          <a:prstGeom prst="roundRect">
            <a:avLst>
              <a:gd name="adj" fmla="val 5000"/>
            </a:avLst>
          </a:prstGeom>
          <a:solidFill>
            <a:srgbClr val="F2B705"/>
          </a:solidFill>
          <a:ln/>
        </p:spPr>
      </p:sp>
      <p:sp>
        <p:nvSpPr>
          <p:cNvPr id="10" name="Text 7"/>
          <p:cNvSpPr txBox="1"/>
          <p:nvPr/>
        </p:nvSpPr>
        <p:spPr>
          <a:xfrm>
            <a:off x="2407920" y="4846320"/>
            <a:ext cx="1722120" cy="640080"/>
          </a:xfrm>
          <a:prstGeom prst="rect">
            <a:avLst/>
          </a:prstGeom>
          <a:noFill/>
          <a:ln/>
        </p:spPr>
        <p:txBody>
          <a:bodyPr wrap="square" lIns="0" tIns="0" rIns="0" bIns="0" rtlCol="0" anchor="ctr"/>
          <a:lstStyle/>
          <a:p>
            <a:pPr algn="ctr" indent="0" marL="0">
              <a:buNone/>
            </a:pPr>
            <a:r>
              <a:rPr lang="en-US" sz="2400" b="1" dirty="0">
                <a:solidFill>
                  <a:srgbClr val="0B1F3A"/>
                </a:solidFill>
                <a:latin typeface="Arial" pitchFamily="34" charset="0"/>
                <a:ea typeface="Arial" pitchFamily="34" charset="-122"/>
                <a:cs typeface="Arial" pitchFamily="34" charset="-120"/>
              </a:rPr>
              <a:t>1</a:t>
            </a:r>
            <a:endParaRPr lang="en-US" sz="2400" dirty="0"/>
          </a:p>
        </p:txBody>
      </p:sp>
      <p:sp>
        <p:nvSpPr>
          <p:cNvPr id="11" name="Text 8"/>
          <p:cNvSpPr txBox="1"/>
          <p:nvPr/>
        </p:nvSpPr>
        <p:spPr>
          <a:xfrm>
            <a:off x="2362200" y="40233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Saint Lucia</a:t>
            </a:r>
            <a:endParaRPr lang="en-US" sz="1300" dirty="0"/>
          </a:p>
          <a:p>
            <a:pPr algn="ctr" indent="0" marL="0">
              <a:buNone/>
            </a:pPr>
            <a:r>
              <a:rPr lang="en-US" sz="1100" dirty="0">
                <a:solidFill>
                  <a:srgbClr val="5B6B85"/>
                </a:solidFill>
              </a:rPr>
              <a:t>Gaspard / Phillip</a:t>
            </a:r>
            <a:endParaRPr lang="en-US" sz="1300" dirty="0"/>
          </a:p>
        </p:txBody>
      </p:sp>
      <p:sp>
        <p:nvSpPr>
          <p:cNvPr id="12" name="podium 3"/>
          <p:cNvSpPr/>
          <p:nvPr/>
        </p:nvSpPr>
        <p:spPr>
          <a:xfrm>
            <a:off x="4267200" y="5257800"/>
            <a:ext cx="1722120" cy="685800"/>
          </a:xfrm>
          <a:prstGeom prst="roundRect">
            <a:avLst>
              <a:gd name="adj" fmla="val 8000"/>
            </a:avLst>
          </a:prstGeom>
          <a:solidFill>
            <a:srgbClr val="C98B5A"/>
          </a:solidFill>
          <a:ln/>
        </p:spPr>
      </p:sp>
      <p:sp>
        <p:nvSpPr>
          <p:cNvPr id="13" name="Text 10"/>
          <p:cNvSpPr txBox="1"/>
          <p:nvPr/>
        </p:nvSpPr>
        <p:spPr>
          <a:xfrm>
            <a:off x="4267200" y="525780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3</a:t>
            </a:r>
            <a:endParaRPr lang="en-US" sz="2400" dirty="0"/>
          </a:p>
        </p:txBody>
      </p:sp>
      <p:sp>
        <p:nvSpPr>
          <p:cNvPr id="14" name="Text 11"/>
          <p:cNvSpPr txBox="1"/>
          <p:nvPr/>
        </p:nvSpPr>
        <p:spPr>
          <a:xfrm>
            <a:off x="4221480" y="443484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Dominica</a:t>
            </a:r>
            <a:endParaRPr lang="en-US" sz="1300" dirty="0"/>
          </a:p>
          <a:p>
            <a:pPr algn="ctr" indent="0" marL="0">
              <a:buNone/>
            </a:pPr>
            <a:r>
              <a:rPr lang="en-US" sz="1100" dirty="0">
                <a:solidFill>
                  <a:srgbClr val="5B6B85"/>
                </a:solidFill>
              </a:rPr>
              <a:t>Bully / Pascal</a:t>
            </a:r>
            <a:endParaRPr lang="en-US" sz="1300" dirty="0"/>
          </a:p>
        </p:txBody>
      </p:sp>
      <p:sp>
        <p:nvSpPr>
          <p:cNvPr id="15" name="Text 12"/>
          <p:cNvSpPr txBox="1"/>
          <p:nvPr/>
        </p:nvSpPr>
        <p:spPr>
          <a:xfrm>
            <a:off x="6199632" y="1371600"/>
            <a:ext cx="5440680" cy="320040"/>
          </a:xfrm>
          <a:prstGeom prst="rect">
            <a:avLst/>
          </a:prstGeom>
          <a:noFill/>
          <a:ln/>
        </p:spPr>
        <p:txBody>
          <a:bodyPr wrap="square" lIns="0" tIns="0" rIns="0" bIns="0" rtlCol="0" anchor="ctr"/>
          <a:lstStyle/>
          <a:p>
            <a:pPr indent="0" marL="0">
              <a:buNone/>
            </a:pPr>
            <a:r>
              <a:rPr lang="en-US" sz="1300" b="1" spc="200" kern="0" dirty="0">
                <a:solidFill>
                  <a:schemeClr val="accent1"/>
                </a:solidFill>
              </a:rPr>
              <a:t>MEN   </a:t>
            </a:r>
            <a:pPr indent="0" marL="0">
              <a:buNone/>
            </a:pPr>
            <a:r>
              <a:rPr lang="en-US" sz="1300" dirty="0">
                <a:solidFill>
                  <a:schemeClr val="tx2"/>
                </a:solidFill>
              </a:rPr>
              <a:t>Champions: Mingo / Frederick (DMA)</a:t>
            </a:r>
            <a:endParaRPr lang="en-US" sz="1300" dirty="0"/>
          </a:p>
        </p:txBody>
      </p:sp>
      <p:pic>
        <p:nvPicPr>
          <p:cNvPr id="16" name="Men photo" descr="/home/claude/build/img/y_u21m.jpg">    </p:cNvPr>
          <p:cNvPicPr>
            <a:picLocks noChangeAspect="1"/>
          </p:cNvPicPr>
          <p:nvPr/>
        </p:nvPicPr>
        <p:blipFill>
          <a:blip r:embed="rId2"/>
          <a:stretch>
            <a:fillRect/>
          </a:stretch>
        </p:blipFill>
        <p:spPr>
          <a:xfrm>
            <a:off x="6199632" y="1737360"/>
            <a:ext cx="5440680" cy="2240280"/>
          </a:xfrm>
          <a:prstGeom prst="rect">
            <a:avLst/>
          </a:prstGeom>
        </p:spPr>
      </p:pic>
      <p:sp>
        <p:nvSpPr>
          <p:cNvPr id="17" name="podium 2"/>
          <p:cNvSpPr/>
          <p:nvPr/>
        </p:nvSpPr>
        <p:spPr>
          <a:xfrm>
            <a:off x="6199632" y="5074920"/>
            <a:ext cx="1722120" cy="868680"/>
          </a:xfrm>
          <a:prstGeom prst="roundRect">
            <a:avLst>
              <a:gd name="adj" fmla="val 6316"/>
            </a:avLst>
          </a:prstGeom>
          <a:solidFill>
            <a:srgbClr val="B8C2CF"/>
          </a:solidFill>
          <a:ln/>
        </p:spPr>
      </p:sp>
      <p:sp>
        <p:nvSpPr>
          <p:cNvPr id="18" name="Text 14"/>
          <p:cNvSpPr txBox="1"/>
          <p:nvPr/>
        </p:nvSpPr>
        <p:spPr>
          <a:xfrm>
            <a:off x="6199632" y="507492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2</a:t>
            </a:r>
            <a:endParaRPr lang="en-US" sz="2400" dirty="0"/>
          </a:p>
        </p:txBody>
      </p:sp>
      <p:sp>
        <p:nvSpPr>
          <p:cNvPr id="19" name="Text 15"/>
          <p:cNvSpPr txBox="1"/>
          <p:nvPr/>
        </p:nvSpPr>
        <p:spPr>
          <a:xfrm>
            <a:off x="6153912" y="42519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Saint Lucia</a:t>
            </a:r>
            <a:endParaRPr lang="en-US" sz="1300" dirty="0"/>
          </a:p>
          <a:p>
            <a:pPr algn="ctr" indent="0" marL="0">
              <a:buNone/>
            </a:pPr>
            <a:r>
              <a:rPr lang="en-US" sz="1100" dirty="0">
                <a:solidFill>
                  <a:srgbClr val="5B6B85"/>
                </a:solidFill>
              </a:rPr>
              <a:t>Rio / Emmanuel</a:t>
            </a:r>
            <a:endParaRPr lang="en-US" sz="1300" dirty="0"/>
          </a:p>
        </p:txBody>
      </p:sp>
      <p:sp>
        <p:nvSpPr>
          <p:cNvPr id="20" name="podium 1"/>
          <p:cNvSpPr/>
          <p:nvPr/>
        </p:nvSpPr>
        <p:spPr>
          <a:xfrm>
            <a:off x="8058912" y="4846320"/>
            <a:ext cx="1722120" cy="1097280"/>
          </a:xfrm>
          <a:prstGeom prst="roundRect">
            <a:avLst>
              <a:gd name="adj" fmla="val 5000"/>
            </a:avLst>
          </a:prstGeom>
          <a:solidFill>
            <a:srgbClr val="F2B705"/>
          </a:solidFill>
          <a:ln/>
        </p:spPr>
      </p:sp>
      <p:sp>
        <p:nvSpPr>
          <p:cNvPr id="21" name="Text 17"/>
          <p:cNvSpPr txBox="1"/>
          <p:nvPr/>
        </p:nvSpPr>
        <p:spPr>
          <a:xfrm>
            <a:off x="8058912" y="4846320"/>
            <a:ext cx="1722120" cy="640080"/>
          </a:xfrm>
          <a:prstGeom prst="rect">
            <a:avLst/>
          </a:prstGeom>
          <a:noFill/>
          <a:ln/>
        </p:spPr>
        <p:txBody>
          <a:bodyPr wrap="square" lIns="0" tIns="0" rIns="0" bIns="0" rtlCol="0" anchor="ctr"/>
          <a:lstStyle/>
          <a:p>
            <a:pPr algn="ctr" indent="0" marL="0">
              <a:buNone/>
            </a:pPr>
            <a:r>
              <a:rPr lang="en-US" sz="2400" b="1" dirty="0">
                <a:solidFill>
                  <a:srgbClr val="0B1F3A"/>
                </a:solidFill>
                <a:latin typeface="Arial" pitchFamily="34" charset="0"/>
                <a:ea typeface="Arial" pitchFamily="34" charset="-122"/>
                <a:cs typeface="Arial" pitchFamily="34" charset="-120"/>
              </a:rPr>
              <a:t>1</a:t>
            </a:r>
            <a:endParaRPr lang="en-US" sz="2400" dirty="0"/>
          </a:p>
        </p:txBody>
      </p:sp>
      <p:sp>
        <p:nvSpPr>
          <p:cNvPr id="22" name="Text 18"/>
          <p:cNvSpPr txBox="1"/>
          <p:nvPr/>
        </p:nvSpPr>
        <p:spPr>
          <a:xfrm>
            <a:off x="8013192" y="40233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Dominica</a:t>
            </a:r>
            <a:endParaRPr lang="en-US" sz="1300" dirty="0"/>
          </a:p>
          <a:p>
            <a:pPr algn="ctr" indent="0" marL="0">
              <a:buNone/>
            </a:pPr>
            <a:r>
              <a:rPr lang="en-US" sz="1100" dirty="0">
                <a:solidFill>
                  <a:srgbClr val="5B6B85"/>
                </a:solidFill>
              </a:rPr>
              <a:t>Mingo / Frederick</a:t>
            </a:r>
            <a:endParaRPr lang="en-US" sz="1300" dirty="0"/>
          </a:p>
        </p:txBody>
      </p:sp>
      <p:sp>
        <p:nvSpPr>
          <p:cNvPr id="23" name="podium 3"/>
          <p:cNvSpPr/>
          <p:nvPr/>
        </p:nvSpPr>
        <p:spPr>
          <a:xfrm>
            <a:off x="9918192" y="5257800"/>
            <a:ext cx="1722120" cy="685800"/>
          </a:xfrm>
          <a:prstGeom prst="roundRect">
            <a:avLst>
              <a:gd name="adj" fmla="val 8000"/>
            </a:avLst>
          </a:prstGeom>
          <a:solidFill>
            <a:srgbClr val="C98B5A"/>
          </a:solidFill>
          <a:ln/>
        </p:spPr>
      </p:sp>
      <p:sp>
        <p:nvSpPr>
          <p:cNvPr id="24" name="Text 20"/>
          <p:cNvSpPr txBox="1"/>
          <p:nvPr/>
        </p:nvSpPr>
        <p:spPr>
          <a:xfrm>
            <a:off x="9918192" y="525780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3</a:t>
            </a:r>
            <a:endParaRPr lang="en-US" sz="2400" dirty="0"/>
          </a:p>
        </p:txBody>
      </p:sp>
      <p:sp>
        <p:nvSpPr>
          <p:cNvPr id="25" name="Text 21"/>
          <p:cNvSpPr txBox="1"/>
          <p:nvPr/>
        </p:nvSpPr>
        <p:spPr>
          <a:xfrm>
            <a:off x="9872472" y="443484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Grenada</a:t>
            </a:r>
            <a:endParaRPr lang="en-US" sz="1300" dirty="0"/>
          </a:p>
          <a:p>
            <a:pPr algn="ctr" indent="0" marL="0">
              <a:buNone/>
            </a:pPr>
            <a:r>
              <a:rPr lang="en-US" sz="1100" dirty="0">
                <a:solidFill>
                  <a:srgbClr val="5B6B85"/>
                </a:solidFill>
              </a:rPr>
              <a:t>Walcott / Hamilton</a:t>
            </a:r>
            <a:endParaRPr lang="en-US" sz="1300" dirty="0"/>
          </a:p>
        </p:txBody>
      </p:sp>
      <p:sp>
        <p:nvSpPr>
          <p:cNvPr id="26" name="Text 22"/>
          <p:cNvSpPr txBox="1"/>
          <p:nvPr/>
        </p:nvSpPr>
        <p:spPr>
          <a:xfrm>
            <a:off x="548640" y="6035040"/>
            <a:ext cx="11094415" cy="274320"/>
          </a:xfrm>
          <a:prstGeom prst="rect">
            <a:avLst/>
          </a:prstGeom>
          <a:noFill/>
          <a:ln/>
        </p:spPr>
        <p:txBody>
          <a:bodyPr wrap="square" lIns="0" tIns="0" rIns="0" bIns="0" rtlCol="0" anchor="t"/>
          <a:lstStyle/>
          <a:p>
            <a:pPr indent="0" marL="0">
              <a:buNone/>
            </a:pPr>
            <a:r>
              <a:rPr lang="en-US" sz="1200" i="1" dirty="0">
                <a:solidFill>
                  <a:schemeClr val="accent5"/>
                </a:solidFill>
              </a:rPr>
              <a:t>6–8 June 2025  ·  Supported by NORCECA (US$15,000) and Olympic Solidarity</a:t>
            </a:r>
            <a:endParaRPr lang="en-US" sz="12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B6B85"/>
                </a:solidFill>
              </a:defRPr>
            </a:lvl1pPr>
          </a:lstStyle>
          <a:p>
            <a:pPr algn="r"/>
            <a:fld id="{F7021451-1387-4CA6-816F-3879F97B5CBC}" type="slidenum">
              <a:rPr b="0" lang="en-US"/>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1"/>
                </a:solidFill>
              </a:rPr>
              <a:t>2025 SEASON · SEPTEMBER</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tx1"/>
                </a:solidFill>
                <a:latin typeface="Arial" pitchFamily="34" charset="0"/>
                <a:ea typeface="Arial" pitchFamily="34" charset="-122"/>
                <a:cs typeface="Arial" pitchFamily="34" charset="-120"/>
              </a:rPr>
              <a:t>Men's and Women's Final 4, Antigua and Barbuda</a:t>
            </a:r>
            <a:endParaRPr lang="en-US" sz="3200" dirty="0"/>
          </a:p>
        </p:txBody>
      </p:sp>
      <p:sp>
        <p:nvSpPr>
          <p:cNvPr id="4" name="Text 2"/>
          <p:cNvSpPr txBox="1"/>
          <p:nvPr/>
        </p:nvSpPr>
        <p:spPr>
          <a:xfrm>
            <a:off x="548640" y="1371600"/>
            <a:ext cx="5440680" cy="320040"/>
          </a:xfrm>
          <a:prstGeom prst="rect">
            <a:avLst/>
          </a:prstGeom>
          <a:noFill/>
          <a:ln/>
        </p:spPr>
        <p:txBody>
          <a:bodyPr wrap="square" lIns="0" tIns="0" rIns="0" bIns="0" rtlCol="0" anchor="ctr"/>
          <a:lstStyle/>
          <a:p>
            <a:pPr indent="0" marL="0">
              <a:buNone/>
            </a:pPr>
            <a:r>
              <a:rPr lang="en-US" sz="1300" b="1" spc="200" kern="0" dirty="0">
                <a:solidFill>
                  <a:schemeClr val="accent1"/>
                </a:solidFill>
              </a:rPr>
              <a:t>MEN   </a:t>
            </a:r>
            <a:pPr indent="0" marL="0">
              <a:buNone/>
            </a:pPr>
            <a:r>
              <a:rPr lang="en-US" sz="1300" dirty="0">
                <a:solidFill>
                  <a:schemeClr val="tx2"/>
                </a:solidFill>
              </a:rPr>
              <a:t>19–21 Sep · MVP Cairon Davis (ANT)</a:t>
            </a:r>
            <a:endParaRPr lang="en-US" sz="1300" dirty="0"/>
          </a:p>
        </p:txBody>
      </p:sp>
      <p:pic>
        <p:nvPicPr>
          <p:cNvPr id="5" name="Men photo" descr="/home/claude/build/img/y_f4m.jpg">    </p:cNvPr>
          <p:cNvPicPr>
            <a:picLocks noChangeAspect="1"/>
          </p:cNvPicPr>
          <p:nvPr/>
        </p:nvPicPr>
        <p:blipFill>
          <a:blip r:embed="rId1"/>
          <a:stretch>
            <a:fillRect/>
          </a:stretch>
        </p:blipFill>
        <p:spPr>
          <a:xfrm>
            <a:off x="548640" y="1737360"/>
            <a:ext cx="5440680" cy="2240280"/>
          </a:xfrm>
          <a:prstGeom prst="rect">
            <a:avLst/>
          </a:prstGeom>
        </p:spPr>
      </p:pic>
      <p:sp>
        <p:nvSpPr>
          <p:cNvPr id="6" name="podium 2"/>
          <p:cNvSpPr/>
          <p:nvPr/>
        </p:nvSpPr>
        <p:spPr>
          <a:xfrm>
            <a:off x="548640" y="5074920"/>
            <a:ext cx="1722120" cy="868680"/>
          </a:xfrm>
          <a:prstGeom prst="roundRect">
            <a:avLst>
              <a:gd name="adj" fmla="val 6316"/>
            </a:avLst>
          </a:prstGeom>
          <a:solidFill>
            <a:srgbClr val="B8C2CF"/>
          </a:solidFill>
          <a:ln/>
        </p:spPr>
      </p:sp>
      <p:sp>
        <p:nvSpPr>
          <p:cNvPr id="7" name="Text 4"/>
          <p:cNvSpPr txBox="1"/>
          <p:nvPr/>
        </p:nvSpPr>
        <p:spPr>
          <a:xfrm>
            <a:off x="548640" y="507492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2</a:t>
            </a:r>
            <a:endParaRPr lang="en-US" sz="2400" dirty="0"/>
          </a:p>
        </p:txBody>
      </p:sp>
      <p:sp>
        <p:nvSpPr>
          <p:cNvPr id="8" name="Text 5"/>
          <p:cNvSpPr txBox="1"/>
          <p:nvPr/>
        </p:nvSpPr>
        <p:spPr>
          <a:xfrm>
            <a:off x="502920" y="42519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Saint Lucia</a:t>
            </a:r>
            <a:endParaRPr lang="en-US" sz="1300" dirty="0"/>
          </a:p>
        </p:txBody>
      </p:sp>
      <p:sp>
        <p:nvSpPr>
          <p:cNvPr id="9" name="podium 1"/>
          <p:cNvSpPr/>
          <p:nvPr/>
        </p:nvSpPr>
        <p:spPr>
          <a:xfrm>
            <a:off x="2407920" y="4846320"/>
            <a:ext cx="1722120" cy="1097280"/>
          </a:xfrm>
          <a:prstGeom prst="roundRect">
            <a:avLst>
              <a:gd name="adj" fmla="val 5000"/>
            </a:avLst>
          </a:prstGeom>
          <a:solidFill>
            <a:srgbClr val="F2B705"/>
          </a:solidFill>
          <a:ln/>
        </p:spPr>
      </p:sp>
      <p:sp>
        <p:nvSpPr>
          <p:cNvPr id="10" name="Text 7"/>
          <p:cNvSpPr txBox="1"/>
          <p:nvPr/>
        </p:nvSpPr>
        <p:spPr>
          <a:xfrm>
            <a:off x="2407920" y="4846320"/>
            <a:ext cx="1722120" cy="640080"/>
          </a:xfrm>
          <a:prstGeom prst="rect">
            <a:avLst/>
          </a:prstGeom>
          <a:noFill/>
          <a:ln/>
        </p:spPr>
        <p:txBody>
          <a:bodyPr wrap="square" lIns="0" tIns="0" rIns="0" bIns="0" rtlCol="0" anchor="ctr"/>
          <a:lstStyle/>
          <a:p>
            <a:pPr algn="ctr" indent="0" marL="0">
              <a:buNone/>
            </a:pPr>
            <a:r>
              <a:rPr lang="en-US" sz="2400" b="1" dirty="0">
                <a:solidFill>
                  <a:srgbClr val="0B1F3A"/>
                </a:solidFill>
                <a:latin typeface="Arial" pitchFamily="34" charset="0"/>
                <a:ea typeface="Arial" pitchFamily="34" charset="-122"/>
                <a:cs typeface="Arial" pitchFamily="34" charset="-120"/>
              </a:rPr>
              <a:t>1</a:t>
            </a:r>
            <a:endParaRPr lang="en-US" sz="2400" dirty="0"/>
          </a:p>
        </p:txBody>
      </p:sp>
      <p:sp>
        <p:nvSpPr>
          <p:cNvPr id="11" name="Text 8"/>
          <p:cNvSpPr txBox="1"/>
          <p:nvPr/>
        </p:nvSpPr>
        <p:spPr>
          <a:xfrm>
            <a:off x="2362200" y="40233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Antigua and Barbuda</a:t>
            </a:r>
            <a:endParaRPr lang="en-US" sz="1300" dirty="0"/>
          </a:p>
        </p:txBody>
      </p:sp>
      <p:sp>
        <p:nvSpPr>
          <p:cNvPr id="12" name="podium 3"/>
          <p:cNvSpPr/>
          <p:nvPr/>
        </p:nvSpPr>
        <p:spPr>
          <a:xfrm>
            <a:off x="4267200" y="5257800"/>
            <a:ext cx="1722120" cy="685800"/>
          </a:xfrm>
          <a:prstGeom prst="roundRect">
            <a:avLst>
              <a:gd name="adj" fmla="val 8000"/>
            </a:avLst>
          </a:prstGeom>
          <a:solidFill>
            <a:srgbClr val="C98B5A"/>
          </a:solidFill>
          <a:ln/>
        </p:spPr>
      </p:sp>
      <p:sp>
        <p:nvSpPr>
          <p:cNvPr id="13" name="Text 10"/>
          <p:cNvSpPr txBox="1"/>
          <p:nvPr/>
        </p:nvSpPr>
        <p:spPr>
          <a:xfrm>
            <a:off x="4267200" y="525780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3</a:t>
            </a:r>
            <a:endParaRPr lang="en-US" sz="2400" dirty="0"/>
          </a:p>
        </p:txBody>
      </p:sp>
      <p:sp>
        <p:nvSpPr>
          <p:cNvPr id="14" name="Text 11"/>
          <p:cNvSpPr txBox="1"/>
          <p:nvPr/>
        </p:nvSpPr>
        <p:spPr>
          <a:xfrm>
            <a:off x="4221480" y="443484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Dominica</a:t>
            </a:r>
            <a:endParaRPr lang="en-US" sz="1300" dirty="0"/>
          </a:p>
          <a:p>
            <a:pPr algn="ctr" indent="0" marL="0">
              <a:buNone/>
            </a:pPr>
            <a:r>
              <a:rPr lang="en-US" sz="1100" dirty="0">
                <a:solidFill>
                  <a:srgbClr val="5B6B85"/>
                </a:solidFill>
              </a:rPr>
              <a:t>4th: Grenada</a:t>
            </a:r>
            <a:endParaRPr lang="en-US" sz="1300" dirty="0"/>
          </a:p>
        </p:txBody>
      </p:sp>
      <p:sp>
        <p:nvSpPr>
          <p:cNvPr id="15" name="Text 12"/>
          <p:cNvSpPr txBox="1"/>
          <p:nvPr/>
        </p:nvSpPr>
        <p:spPr>
          <a:xfrm>
            <a:off x="6199632" y="1371600"/>
            <a:ext cx="5440680" cy="320040"/>
          </a:xfrm>
          <a:prstGeom prst="rect">
            <a:avLst/>
          </a:prstGeom>
          <a:noFill/>
          <a:ln/>
        </p:spPr>
        <p:txBody>
          <a:bodyPr wrap="square" lIns="0" tIns="0" rIns="0" bIns="0" rtlCol="0" anchor="ctr"/>
          <a:lstStyle/>
          <a:p>
            <a:pPr indent="0" marL="0">
              <a:buNone/>
            </a:pPr>
            <a:r>
              <a:rPr lang="en-US" sz="1300" b="1" spc="200" kern="0" dirty="0">
                <a:solidFill>
                  <a:schemeClr val="accent1"/>
                </a:solidFill>
              </a:rPr>
              <a:t>WOMEN   </a:t>
            </a:r>
            <a:pPr indent="0" marL="0">
              <a:buNone/>
            </a:pPr>
            <a:r>
              <a:rPr lang="en-US" sz="1300" dirty="0">
                <a:solidFill>
                  <a:schemeClr val="tx2"/>
                </a:solidFill>
              </a:rPr>
              <a:t>26–28 Sep</a:t>
            </a:r>
            <a:endParaRPr lang="en-US" sz="1300" dirty="0"/>
          </a:p>
        </p:txBody>
      </p:sp>
      <p:pic>
        <p:nvPicPr>
          <p:cNvPr id="16" name="Women photo" descr="/home/claude/build/img/y_f4w.jpg">    </p:cNvPr>
          <p:cNvPicPr>
            <a:picLocks noChangeAspect="1"/>
          </p:cNvPicPr>
          <p:nvPr/>
        </p:nvPicPr>
        <p:blipFill>
          <a:blip r:embed="rId2"/>
          <a:stretch>
            <a:fillRect/>
          </a:stretch>
        </p:blipFill>
        <p:spPr>
          <a:xfrm>
            <a:off x="6199632" y="1737360"/>
            <a:ext cx="5440680" cy="2240280"/>
          </a:xfrm>
          <a:prstGeom prst="rect">
            <a:avLst/>
          </a:prstGeom>
        </p:spPr>
      </p:pic>
      <p:sp>
        <p:nvSpPr>
          <p:cNvPr id="17" name="podium 2"/>
          <p:cNvSpPr/>
          <p:nvPr/>
        </p:nvSpPr>
        <p:spPr>
          <a:xfrm>
            <a:off x="6199632" y="5074920"/>
            <a:ext cx="1722120" cy="868680"/>
          </a:xfrm>
          <a:prstGeom prst="roundRect">
            <a:avLst>
              <a:gd name="adj" fmla="val 6316"/>
            </a:avLst>
          </a:prstGeom>
          <a:solidFill>
            <a:srgbClr val="B8C2CF"/>
          </a:solidFill>
          <a:ln/>
        </p:spPr>
      </p:sp>
      <p:sp>
        <p:nvSpPr>
          <p:cNvPr id="18" name="Text 14"/>
          <p:cNvSpPr txBox="1"/>
          <p:nvPr/>
        </p:nvSpPr>
        <p:spPr>
          <a:xfrm>
            <a:off x="6199632" y="507492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2</a:t>
            </a:r>
            <a:endParaRPr lang="en-US" sz="2400" dirty="0"/>
          </a:p>
        </p:txBody>
      </p:sp>
      <p:sp>
        <p:nvSpPr>
          <p:cNvPr id="19" name="Text 15"/>
          <p:cNvSpPr txBox="1"/>
          <p:nvPr/>
        </p:nvSpPr>
        <p:spPr>
          <a:xfrm>
            <a:off x="6153912" y="42519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Bermuda</a:t>
            </a:r>
            <a:endParaRPr lang="en-US" sz="1300" dirty="0"/>
          </a:p>
        </p:txBody>
      </p:sp>
      <p:sp>
        <p:nvSpPr>
          <p:cNvPr id="20" name="podium 1"/>
          <p:cNvSpPr/>
          <p:nvPr/>
        </p:nvSpPr>
        <p:spPr>
          <a:xfrm>
            <a:off x="8058912" y="4846320"/>
            <a:ext cx="1722120" cy="1097280"/>
          </a:xfrm>
          <a:prstGeom prst="roundRect">
            <a:avLst>
              <a:gd name="adj" fmla="val 5000"/>
            </a:avLst>
          </a:prstGeom>
          <a:solidFill>
            <a:srgbClr val="F2B705"/>
          </a:solidFill>
          <a:ln/>
        </p:spPr>
      </p:sp>
      <p:sp>
        <p:nvSpPr>
          <p:cNvPr id="21" name="Text 17"/>
          <p:cNvSpPr txBox="1"/>
          <p:nvPr/>
        </p:nvSpPr>
        <p:spPr>
          <a:xfrm>
            <a:off x="8058912" y="4846320"/>
            <a:ext cx="1722120" cy="640080"/>
          </a:xfrm>
          <a:prstGeom prst="rect">
            <a:avLst/>
          </a:prstGeom>
          <a:noFill/>
          <a:ln/>
        </p:spPr>
        <p:txBody>
          <a:bodyPr wrap="square" lIns="0" tIns="0" rIns="0" bIns="0" rtlCol="0" anchor="ctr"/>
          <a:lstStyle/>
          <a:p>
            <a:pPr algn="ctr" indent="0" marL="0">
              <a:buNone/>
            </a:pPr>
            <a:r>
              <a:rPr lang="en-US" sz="2400" b="1" dirty="0">
                <a:solidFill>
                  <a:srgbClr val="0B1F3A"/>
                </a:solidFill>
                <a:latin typeface="Arial" pitchFamily="34" charset="0"/>
                <a:ea typeface="Arial" pitchFamily="34" charset="-122"/>
                <a:cs typeface="Arial" pitchFamily="34" charset="-120"/>
              </a:rPr>
              <a:t>1</a:t>
            </a:r>
            <a:endParaRPr lang="en-US" sz="2400" dirty="0"/>
          </a:p>
        </p:txBody>
      </p:sp>
      <p:sp>
        <p:nvSpPr>
          <p:cNvPr id="22" name="Text 18"/>
          <p:cNvSpPr txBox="1"/>
          <p:nvPr/>
        </p:nvSpPr>
        <p:spPr>
          <a:xfrm>
            <a:off x="8013192" y="40233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Saint Lucia</a:t>
            </a:r>
            <a:endParaRPr lang="en-US" sz="1300" dirty="0"/>
          </a:p>
        </p:txBody>
      </p:sp>
      <p:sp>
        <p:nvSpPr>
          <p:cNvPr id="23" name="podium 3"/>
          <p:cNvSpPr/>
          <p:nvPr/>
        </p:nvSpPr>
        <p:spPr>
          <a:xfrm>
            <a:off x="9918192" y="5257800"/>
            <a:ext cx="1722120" cy="685800"/>
          </a:xfrm>
          <a:prstGeom prst="roundRect">
            <a:avLst>
              <a:gd name="adj" fmla="val 8000"/>
            </a:avLst>
          </a:prstGeom>
          <a:solidFill>
            <a:srgbClr val="C98B5A"/>
          </a:solidFill>
          <a:ln/>
        </p:spPr>
      </p:sp>
      <p:sp>
        <p:nvSpPr>
          <p:cNvPr id="24" name="Text 20"/>
          <p:cNvSpPr txBox="1"/>
          <p:nvPr/>
        </p:nvSpPr>
        <p:spPr>
          <a:xfrm>
            <a:off x="9918192" y="525780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3</a:t>
            </a:r>
            <a:endParaRPr lang="en-US" sz="2400" dirty="0"/>
          </a:p>
        </p:txBody>
      </p:sp>
      <p:sp>
        <p:nvSpPr>
          <p:cNvPr id="25" name="Text 21"/>
          <p:cNvSpPr txBox="1"/>
          <p:nvPr/>
        </p:nvSpPr>
        <p:spPr>
          <a:xfrm>
            <a:off x="9872472" y="443484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Antigua and Barbuda</a:t>
            </a:r>
            <a:endParaRPr lang="en-US" sz="1300" dirty="0"/>
          </a:p>
          <a:p>
            <a:pPr algn="ctr" indent="0" marL="0">
              <a:buNone/>
            </a:pPr>
            <a:r>
              <a:rPr lang="en-US" sz="1100" dirty="0">
                <a:solidFill>
                  <a:srgbClr val="5B6B85"/>
                </a:solidFill>
              </a:rPr>
              <a:t>4th: Grenada</a:t>
            </a:r>
            <a:endParaRPr lang="en-US" sz="1300" dirty="0"/>
          </a:p>
        </p:txBody>
      </p:sp>
      <p:sp>
        <p:nvSpPr>
          <p:cNvPr id="26" name="Text 22"/>
          <p:cNvSpPr txBox="1"/>
          <p:nvPr/>
        </p:nvSpPr>
        <p:spPr>
          <a:xfrm>
            <a:off x="548640" y="6035040"/>
            <a:ext cx="11094415" cy="274320"/>
          </a:xfrm>
          <a:prstGeom prst="rect">
            <a:avLst/>
          </a:prstGeom>
          <a:noFill/>
          <a:ln/>
        </p:spPr>
        <p:txBody>
          <a:bodyPr wrap="square" lIns="0" tIns="0" rIns="0" bIns="0" rtlCol="0" anchor="t"/>
          <a:lstStyle/>
          <a:p>
            <a:pPr indent="0" marL="0">
              <a:buNone/>
            </a:pPr>
            <a:r>
              <a:rPr lang="en-US" sz="1200" i="1" dirty="0">
                <a:solidFill>
                  <a:schemeClr val="accent5"/>
                </a:solidFill>
              </a:rPr>
              <a:t>First edition  ·  Champions qualify to represent ECVA at the NORCECA Pan American Cup  ·  NORCECA support US$85,000</a:t>
            </a:r>
            <a:endParaRPr lang="en-US" sz="12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B6B85"/>
                </a:solidFill>
              </a:defRPr>
            </a:lvl1pPr>
          </a:lstStyle>
          <a:p>
            <a:pPr algn="r"/>
            <a:fld id="{F7021451-1387-4CA6-816F-3879F97B5CBC}" type="slidenum">
              <a:rPr b="0" lang="en-US"/>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1"/>
                </a:solidFill>
              </a:rPr>
              <a:t>2025 SEASON · NOVEMBER</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tx1"/>
                </a:solidFill>
                <a:latin typeface="Arial" pitchFamily="34" charset="0"/>
                <a:ea typeface="Arial" pitchFamily="34" charset="-122"/>
                <a:cs typeface="Arial" pitchFamily="34" charset="-120"/>
              </a:rPr>
              <a:t>U23 Men's Championship, Antigua and Barbuda</a:t>
            </a:r>
            <a:endParaRPr lang="en-US" sz="3200" dirty="0"/>
          </a:p>
        </p:txBody>
      </p:sp>
      <p:pic>
        <p:nvPicPr>
          <p:cNvPr id="4" name="U23 photo" descr="/home/claude/build/img/n_u23.jpg">    </p:cNvPr>
          <p:cNvPicPr>
            <a:picLocks noChangeAspect="1"/>
          </p:cNvPicPr>
          <p:nvPr/>
        </p:nvPicPr>
        <p:blipFill>
          <a:blip r:embed="rId1"/>
          <a:stretch>
            <a:fillRect/>
          </a:stretch>
        </p:blipFill>
        <p:spPr>
          <a:xfrm>
            <a:off x="548640" y="1463040"/>
            <a:ext cx="5394960" cy="4480560"/>
          </a:xfrm>
          <a:prstGeom prst="rect">
            <a:avLst/>
          </a:prstGeom>
        </p:spPr>
      </p:pic>
      <p:sp>
        <p:nvSpPr>
          <p:cNvPr id="5" name="Text 2"/>
          <p:cNvSpPr txBox="1"/>
          <p:nvPr/>
        </p:nvSpPr>
        <p:spPr>
          <a:xfrm>
            <a:off x="6245352" y="1508760"/>
            <a:ext cx="5394960" cy="731520"/>
          </a:xfrm>
          <a:prstGeom prst="rect">
            <a:avLst/>
          </a:prstGeom>
          <a:noFill/>
          <a:ln/>
        </p:spPr>
        <p:txBody>
          <a:bodyPr wrap="square" lIns="0" tIns="0" rIns="0" bIns="0" rtlCol="0" anchor="t"/>
          <a:lstStyle/>
          <a:p>
            <a:pPr indent="0" marL="0">
              <a:buNone/>
            </a:pPr>
            <a:r>
              <a:rPr lang="en-US" sz="1600" b="1" dirty="0">
                <a:solidFill>
                  <a:schemeClr val="tx2"/>
                </a:solidFill>
              </a:rPr>
              <a:t>12–16 November 2025</a:t>
            </a:r>
            <a:endParaRPr lang="en-US" sz="1600" dirty="0"/>
          </a:p>
          <a:p>
            <a:pPr indent="0" marL="0">
              <a:buNone/>
            </a:pPr>
            <a:r>
              <a:rPr lang="en-US" sz="1600" dirty="0">
                <a:solidFill>
                  <a:schemeClr val="tx2"/>
                </a:solidFill>
              </a:rPr>
              <a:t>YMCA, St. John's, Antigua and Barbuda</a:t>
            </a:r>
            <a:endParaRPr lang="en-US" sz="1600" dirty="0"/>
          </a:p>
        </p:txBody>
      </p:sp>
      <p:sp>
        <p:nvSpPr>
          <p:cNvPr id="6" name="final"/>
          <p:cNvSpPr/>
          <p:nvPr/>
        </p:nvSpPr>
        <p:spPr>
          <a:xfrm>
            <a:off x="6245352" y="2377440"/>
            <a:ext cx="5394960" cy="685800"/>
          </a:xfrm>
          <a:prstGeom prst="roundRect">
            <a:avLst>
              <a:gd name="adj" fmla="val 13333"/>
            </a:avLst>
          </a:prstGeom>
          <a:solidFill>
            <a:schemeClr val="tx1"/>
          </a:solidFill>
          <a:ln/>
        </p:spPr>
      </p:sp>
      <p:sp>
        <p:nvSpPr>
          <p:cNvPr id="7" name="Text 4"/>
          <p:cNvSpPr txBox="1"/>
          <p:nvPr/>
        </p:nvSpPr>
        <p:spPr>
          <a:xfrm>
            <a:off x="6473952" y="2377440"/>
            <a:ext cx="5029200" cy="685800"/>
          </a:xfrm>
          <a:prstGeom prst="rect">
            <a:avLst/>
          </a:prstGeom>
          <a:noFill/>
          <a:ln/>
        </p:spPr>
        <p:txBody>
          <a:bodyPr wrap="square" lIns="0" tIns="0" rIns="0" bIns="0" rtlCol="0" anchor="ctr"/>
          <a:lstStyle/>
          <a:p>
            <a:pPr indent="0" marL="0">
              <a:buNone/>
            </a:pPr>
            <a:r>
              <a:rPr lang="en-US" sz="1600" b="1" dirty="0">
                <a:solidFill>
                  <a:schemeClr val="accent2"/>
                </a:solidFill>
              </a:rPr>
              <a:t>Final  </a:t>
            </a:r>
            <a:pPr indent="0" marL="0">
              <a:buNone/>
            </a:pPr>
            <a:r>
              <a:rPr lang="en-US" sz="1600" dirty="0">
                <a:solidFill>
                  <a:schemeClr val="bg1"/>
                </a:solidFill>
              </a:rPr>
              <a:t>Dominica defeated Antigua and Barbuda 3–1 · MVP Sherron Vidal (DMA)</a:t>
            </a:r>
            <a:endParaRPr lang="en-US" sz="1600" dirty="0"/>
          </a:p>
        </p:txBody>
      </p:sp>
      <p:sp>
        <p:nvSpPr>
          <p:cNvPr id="8" name="podium 2"/>
          <p:cNvSpPr/>
          <p:nvPr/>
        </p:nvSpPr>
        <p:spPr>
          <a:xfrm>
            <a:off x="6245352" y="5074920"/>
            <a:ext cx="1706880" cy="868680"/>
          </a:xfrm>
          <a:prstGeom prst="roundRect">
            <a:avLst>
              <a:gd name="adj" fmla="val 6316"/>
            </a:avLst>
          </a:prstGeom>
          <a:solidFill>
            <a:srgbClr val="B8C2CF"/>
          </a:solidFill>
          <a:ln/>
        </p:spPr>
      </p:sp>
      <p:sp>
        <p:nvSpPr>
          <p:cNvPr id="9" name="Text 6"/>
          <p:cNvSpPr txBox="1"/>
          <p:nvPr/>
        </p:nvSpPr>
        <p:spPr>
          <a:xfrm>
            <a:off x="6245352" y="5074920"/>
            <a:ext cx="170688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2</a:t>
            </a:r>
            <a:endParaRPr lang="en-US" sz="2400" dirty="0"/>
          </a:p>
        </p:txBody>
      </p:sp>
      <p:sp>
        <p:nvSpPr>
          <p:cNvPr id="10" name="Text 7"/>
          <p:cNvSpPr txBox="1"/>
          <p:nvPr/>
        </p:nvSpPr>
        <p:spPr>
          <a:xfrm>
            <a:off x="6199632" y="4251960"/>
            <a:ext cx="1798320" cy="777240"/>
          </a:xfrm>
          <a:prstGeom prst="rect">
            <a:avLst/>
          </a:prstGeom>
          <a:noFill/>
          <a:ln/>
        </p:spPr>
        <p:txBody>
          <a:bodyPr wrap="square" lIns="0" tIns="0" rIns="0" bIns="0" rtlCol="0" anchor="b"/>
          <a:lstStyle/>
          <a:p>
            <a:pPr algn="ctr" indent="0" marL="0">
              <a:buNone/>
            </a:pPr>
            <a:r>
              <a:rPr lang="en-US" sz="1300" b="1" dirty="0">
                <a:solidFill>
                  <a:schemeClr val="tx1"/>
                </a:solidFill>
              </a:rPr>
              <a:t>Antigua and Barbuda</a:t>
            </a:r>
            <a:endParaRPr lang="en-US" sz="1300" dirty="0"/>
          </a:p>
        </p:txBody>
      </p:sp>
      <p:sp>
        <p:nvSpPr>
          <p:cNvPr id="11" name="podium 1"/>
          <p:cNvSpPr/>
          <p:nvPr/>
        </p:nvSpPr>
        <p:spPr>
          <a:xfrm>
            <a:off x="8089392" y="4846320"/>
            <a:ext cx="1706880" cy="1097280"/>
          </a:xfrm>
          <a:prstGeom prst="roundRect">
            <a:avLst>
              <a:gd name="adj" fmla="val 5000"/>
            </a:avLst>
          </a:prstGeom>
          <a:solidFill>
            <a:srgbClr val="F2B705"/>
          </a:solidFill>
          <a:ln/>
        </p:spPr>
      </p:sp>
      <p:sp>
        <p:nvSpPr>
          <p:cNvPr id="12" name="Text 9"/>
          <p:cNvSpPr txBox="1"/>
          <p:nvPr/>
        </p:nvSpPr>
        <p:spPr>
          <a:xfrm>
            <a:off x="8089392" y="4846320"/>
            <a:ext cx="1706880" cy="640080"/>
          </a:xfrm>
          <a:prstGeom prst="rect">
            <a:avLst/>
          </a:prstGeom>
          <a:noFill/>
          <a:ln/>
        </p:spPr>
        <p:txBody>
          <a:bodyPr wrap="square" lIns="0" tIns="0" rIns="0" bIns="0" rtlCol="0" anchor="ctr"/>
          <a:lstStyle/>
          <a:p>
            <a:pPr algn="ctr" indent="0" marL="0">
              <a:buNone/>
            </a:pPr>
            <a:r>
              <a:rPr lang="en-US" sz="2400" b="1" dirty="0">
                <a:solidFill>
                  <a:srgbClr val="0B1F3A"/>
                </a:solidFill>
                <a:latin typeface="Arial" pitchFamily="34" charset="0"/>
                <a:ea typeface="Arial" pitchFamily="34" charset="-122"/>
                <a:cs typeface="Arial" pitchFamily="34" charset="-120"/>
              </a:rPr>
              <a:t>1</a:t>
            </a:r>
            <a:endParaRPr lang="en-US" sz="2400" dirty="0"/>
          </a:p>
        </p:txBody>
      </p:sp>
      <p:sp>
        <p:nvSpPr>
          <p:cNvPr id="13" name="Text 10"/>
          <p:cNvSpPr txBox="1"/>
          <p:nvPr/>
        </p:nvSpPr>
        <p:spPr>
          <a:xfrm>
            <a:off x="8043672" y="4023360"/>
            <a:ext cx="1798320" cy="777240"/>
          </a:xfrm>
          <a:prstGeom prst="rect">
            <a:avLst/>
          </a:prstGeom>
          <a:noFill/>
          <a:ln/>
        </p:spPr>
        <p:txBody>
          <a:bodyPr wrap="square" lIns="0" tIns="0" rIns="0" bIns="0" rtlCol="0" anchor="b"/>
          <a:lstStyle/>
          <a:p>
            <a:pPr algn="ctr" indent="0" marL="0">
              <a:buNone/>
            </a:pPr>
            <a:r>
              <a:rPr lang="en-US" sz="1300" b="1" dirty="0">
                <a:solidFill>
                  <a:schemeClr val="tx1"/>
                </a:solidFill>
              </a:rPr>
              <a:t>Dominica</a:t>
            </a:r>
            <a:endParaRPr lang="en-US" sz="1300" dirty="0"/>
          </a:p>
        </p:txBody>
      </p:sp>
      <p:sp>
        <p:nvSpPr>
          <p:cNvPr id="14" name="podium 3"/>
          <p:cNvSpPr/>
          <p:nvPr/>
        </p:nvSpPr>
        <p:spPr>
          <a:xfrm>
            <a:off x="9933432" y="5257800"/>
            <a:ext cx="1706880" cy="685800"/>
          </a:xfrm>
          <a:prstGeom prst="roundRect">
            <a:avLst>
              <a:gd name="adj" fmla="val 8000"/>
            </a:avLst>
          </a:prstGeom>
          <a:solidFill>
            <a:srgbClr val="C98B5A"/>
          </a:solidFill>
          <a:ln/>
        </p:spPr>
      </p:sp>
      <p:sp>
        <p:nvSpPr>
          <p:cNvPr id="15" name="Text 12"/>
          <p:cNvSpPr txBox="1"/>
          <p:nvPr/>
        </p:nvSpPr>
        <p:spPr>
          <a:xfrm>
            <a:off x="9933432" y="5257800"/>
            <a:ext cx="170688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3</a:t>
            </a:r>
            <a:endParaRPr lang="en-US" sz="2400" dirty="0"/>
          </a:p>
        </p:txBody>
      </p:sp>
      <p:sp>
        <p:nvSpPr>
          <p:cNvPr id="16" name="Text 13"/>
          <p:cNvSpPr txBox="1"/>
          <p:nvPr/>
        </p:nvSpPr>
        <p:spPr>
          <a:xfrm>
            <a:off x="9887712" y="4434840"/>
            <a:ext cx="1798320" cy="777240"/>
          </a:xfrm>
          <a:prstGeom prst="rect">
            <a:avLst/>
          </a:prstGeom>
          <a:noFill/>
          <a:ln/>
        </p:spPr>
        <p:txBody>
          <a:bodyPr wrap="square" lIns="0" tIns="0" rIns="0" bIns="0" rtlCol="0" anchor="b"/>
          <a:lstStyle/>
          <a:p>
            <a:pPr algn="ctr" indent="0" marL="0">
              <a:buNone/>
            </a:pPr>
            <a:r>
              <a:rPr lang="en-US" sz="1300" b="1" dirty="0">
                <a:solidFill>
                  <a:schemeClr val="tx1"/>
                </a:solidFill>
              </a:rPr>
              <a:t>Grenada</a:t>
            </a:r>
            <a:endParaRPr lang="en-US" sz="13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B6B85"/>
                </a:solidFill>
              </a:defRPr>
            </a:lvl1pPr>
          </a:lstStyle>
          <a:p>
            <a:pPr algn="r"/>
            <a:fld id="{F7021451-1387-4CA6-816F-3879F97B5CBC}" type="slidenum">
              <a:rPr b="0" lang="en-US"/>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1"/>
                </a:solidFill>
              </a:rPr>
              <a:t>2025 SEASON · DEVELOPMENT AND GOVERNANCE</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tx1"/>
                </a:solidFill>
                <a:latin typeface="Arial" pitchFamily="34" charset="0"/>
                <a:ea typeface="Arial" pitchFamily="34" charset="-122"/>
                <a:cs typeface="Arial" pitchFamily="34" charset="-120"/>
              </a:rPr>
              <a:t>Building capacity in 2025</a:t>
            </a:r>
            <a:endParaRPr lang="en-US" sz="3200" dirty="0"/>
          </a:p>
        </p:txBody>
      </p:sp>
      <p:pic>
        <p:nvPicPr>
          <p:cNvPr id="4" name="2025 coaches course photo" descr="/home/claude/build/img/y_coach.jpg">    </p:cNvPr>
          <p:cNvPicPr>
            <a:picLocks noChangeAspect="1"/>
          </p:cNvPicPr>
          <p:nvPr/>
        </p:nvPicPr>
        <p:blipFill>
          <a:blip r:embed="rId1"/>
          <a:stretch>
            <a:fillRect/>
          </a:stretch>
        </p:blipFill>
        <p:spPr>
          <a:xfrm>
            <a:off x="548640" y="1463040"/>
            <a:ext cx="4846320" cy="2697480"/>
          </a:xfrm>
          <a:prstGeom prst="rect">
            <a:avLst/>
          </a:prstGeom>
        </p:spPr>
      </p:pic>
      <p:sp>
        <p:nvSpPr>
          <p:cNvPr id="5" name="Text 2"/>
          <p:cNvSpPr txBox="1"/>
          <p:nvPr/>
        </p:nvSpPr>
        <p:spPr>
          <a:xfrm>
            <a:off x="548640" y="4187952"/>
            <a:ext cx="4846320" cy="256032"/>
          </a:xfrm>
          <a:prstGeom prst="rect">
            <a:avLst/>
          </a:prstGeom>
          <a:noFill/>
          <a:ln/>
        </p:spPr>
        <p:txBody>
          <a:bodyPr wrap="square" lIns="0" tIns="0" rIns="0" bIns="0" rtlCol="0" anchor="t"/>
          <a:lstStyle/>
          <a:p>
            <a:pPr indent="0" marL="0">
              <a:buNone/>
            </a:pPr>
            <a:r>
              <a:rPr lang="en-US" sz="1100" i="1" dirty="0">
                <a:solidFill>
                  <a:schemeClr val="accent5"/>
                </a:solidFill>
              </a:rPr>
              <a:t>FIVB Beach Volleyball Coaches Course, St. Kitts, June 2025</a:t>
            </a:r>
            <a:endParaRPr lang="en-US" sz="1100" dirty="0"/>
          </a:p>
        </p:txBody>
      </p:sp>
      <p:sp>
        <p:nvSpPr>
          <p:cNvPr id="6" name="streaming 2025"/>
          <p:cNvSpPr/>
          <p:nvPr/>
        </p:nvSpPr>
        <p:spPr>
          <a:xfrm>
            <a:off x="548640" y="4617720"/>
            <a:ext cx="4846320" cy="1325880"/>
          </a:xfrm>
          <a:prstGeom prst="roundRect">
            <a:avLst>
              <a:gd name="adj" fmla="val 6897"/>
            </a:avLst>
          </a:prstGeom>
          <a:solidFill>
            <a:schemeClr val="tx1"/>
          </a:solidFill>
          <a:ln/>
        </p:spPr>
      </p:sp>
      <p:sp>
        <p:nvSpPr>
          <p:cNvPr id="7" name="Text 4"/>
          <p:cNvSpPr txBox="1"/>
          <p:nvPr/>
        </p:nvSpPr>
        <p:spPr>
          <a:xfrm>
            <a:off x="777240" y="4709160"/>
            <a:ext cx="1463040" cy="685800"/>
          </a:xfrm>
          <a:prstGeom prst="rect">
            <a:avLst/>
          </a:prstGeom>
          <a:noFill/>
          <a:ln/>
        </p:spPr>
        <p:txBody>
          <a:bodyPr wrap="square" lIns="0" tIns="0" rIns="0" bIns="0" rtlCol="0" anchor="ctr"/>
          <a:lstStyle/>
          <a:p>
            <a:pPr indent="0" marL="0">
              <a:buNone/>
            </a:pPr>
            <a:r>
              <a:rPr lang="en-US" sz="3400" b="1" dirty="0">
                <a:solidFill>
                  <a:schemeClr val="accent2"/>
                </a:solidFill>
                <a:latin typeface="Arial" pitchFamily="34" charset="0"/>
                <a:ea typeface="Arial" pitchFamily="34" charset="-122"/>
                <a:cs typeface="Arial" pitchFamily="34" charset="-120"/>
              </a:rPr>
              <a:t>100%</a:t>
            </a:r>
            <a:endParaRPr lang="en-US" sz="3400" dirty="0"/>
          </a:p>
        </p:txBody>
      </p:sp>
      <p:sp>
        <p:nvSpPr>
          <p:cNvPr id="8" name="Text 5"/>
          <p:cNvSpPr txBox="1"/>
          <p:nvPr/>
        </p:nvSpPr>
        <p:spPr>
          <a:xfrm>
            <a:off x="2286000" y="4709160"/>
            <a:ext cx="2926080" cy="685800"/>
          </a:xfrm>
          <a:prstGeom prst="rect">
            <a:avLst/>
          </a:prstGeom>
          <a:noFill/>
          <a:ln/>
        </p:spPr>
        <p:txBody>
          <a:bodyPr wrap="square" lIns="0" tIns="0" rIns="0" bIns="0" rtlCol="0" anchor="ctr"/>
          <a:lstStyle/>
          <a:p>
            <a:pPr indent="0" marL="0">
              <a:buNone/>
            </a:pPr>
            <a:r>
              <a:rPr lang="en-US" sz="1400" b="1" dirty="0">
                <a:solidFill>
                  <a:schemeClr val="bg1"/>
                </a:solidFill>
              </a:rPr>
              <a:t>of matches at every 2025 event streamed live</a:t>
            </a:r>
            <a:endParaRPr lang="en-US" sz="1400" dirty="0"/>
          </a:p>
        </p:txBody>
      </p:sp>
      <p:sp>
        <p:nvSpPr>
          <p:cNvPr id="9" name="Text 6"/>
          <p:cNvSpPr txBox="1"/>
          <p:nvPr/>
        </p:nvSpPr>
        <p:spPr>
          <a:xfrm>
            <a:off x="777240" y="5413248"/>
            <a:ext cx="4434840" cy="457200"/>
          </a:xfrm>
          <a:prstGeom prst="rect">
            <a:avLst/>
          </a:prstGeom>
          <a:noFill/>
          <a:ln/>
        </p:spPr>
        <p:txBody>
          <a:bodyPr wrap="square" lIns="0" tIns="0" rIns="0" bIns="0" rtlCol="0" anchor="t"/>
          <a:lstStyle/>
          <a:p>
            <a:pPr indent="0" marL="0">
              <a:buNone/>
            </a:pPr>
            <a:r>
              <a:rPr lang="en-US" sz="1200" dirty="0">
                <a:solidFill>
                  <a:schemeClr val="bg2"/>
                </a:solidFill>
              </a:rPr>
              <a:t>Over three years of archived footage was lost when YouTube blocked ECVA's channels.</a:t>
            </a:r>
            <a:endParaRPr lang="en-US" sz="1200" dirty="0"/>
          </a:p>
        </p:txBody>
      </p:sp>
      <p:sp>
        <p:nvSpPr>
          <p:cNvPr id="10" name="Beach Coaches Course · 1–6 June, St. Kitts circle"/>
          <p:cNvSpPr/>
          <p:nvPr/>
        </p:nvSpPr>
        <p:spPr>
          <a:xfrm>
            <a:off x="5669280" y="1508760"/>
            <a:ext cx="502920" cy="502920"/>
          </a:xfrm>
          <a:prstGeom prst="ellipse">
            <a:avLst/>
          </a:prstGeom>
          <a:solidFill>
            <a:schemeClr val="accent1"/>
          </a:solidFill>
          <a:ln/>
        </p:spPr>
      </p:sp>
      <p:pic>
        <p:nvPicPr>
          <p:cNvPr id="11" name="Beach Coaches Course · 1–6 June, St. Kitts icon" descr="preencoded.png">    </p:cNvPr>
          <p:cNvPicPr>
            <a:picLocks noChangeAspect="1"/>
          </p:cNvPicPr>
          <p:nvPr/>
        </p:nvPicPr>
        <p:blipFill>
          <a:blip r:embed="rId2"/>
          <a:stretch>
            <a:fillRect/>
          </a:stretch>
        </p:blipFill>
        <p:spPr>
          <a:xfrm>
            <a:off x="5805068" y="1644548"/>
            <a:ext cx="231343" cy="231343"/>
          </a:xfrm>
          <a:prstGeom prst="rect">
            <a:avLst/>
          </a:prstGeom>
        </p:spPr>
      </p:pic>
      <p:sp>
        <p:nvSpPr>
          <p:cNvPr id="12" name="Text 8"/>
          <p:cNvSpPr txBox="1"/>
          <p:nvPr/>
        </p:nvSpPr>
        <p:spPr>
          <a:xfrm>
            <a:off x="6355080" y="1463040"/>
            <a:ext cx="5287975" cy="310896"/>
          </a:xfrm>
          <a:prstGeom prst="rect">
            <a:avLst/>
          </a:prstGeom>
          <a:noFill/>
          <a:ln/>
        </p:spPr>
        <p:txBody>
          <a:bodyPr wrap="square" lIns="0" tIns="0" rIns="0" bIns="0" rtlCol="0" anchor="t"/>
          <a:lstStyle/>
          <a:p>
            <a:pPr indent="0" marL="0">
              <a:buNone/>
            </a:pPr>
            <a:r>
              <a:rPr lang="en-US" sz="1500" b="1" dirty="0">
                <a:solidFill>
                  <a:schemeClr val="tx1"/>
                </a:solidFill>
                <a:latin typeface="Arial" pitchFamily="34" charset="0"/>
                <a:ea typeface="Arial" pitchFamily="34" charset="-122"/>
                <a:cs typeface="Arial" pitchFamily="34" charset="-120"/>
              </a:rPr>
              <a:t>Beach Coaches Course · 1–6 June, St. Kitts</a:t>
            </a:r>
            <a:endParaRPr lang="en-US" sz="1500" dirty="0"/>
          </a:p>
        </p:txBody>
      </p:sp>
      <p:sp>
        <p:nvSpPr>
          <p:cNvPr id="13" name="Text 9"/>
          <p:cNvSpPr txBox="1"/>
          <p:nvPr/>
        </p:nvSpPr>
        <p:spPr>
          <a:xfrm>
            <a:off x="6355080" y="1783080"/>
            <a:ext cx="5287975" cy="548640"/>
          </a:xfrm>
          <a:prstGeom prst="rect">
            <a:avLst/>
          </a:prstGeom>
          <a:noFill/>
          <a:ln/>
        </p:spPr>
        <p:txBody>
          <a:bodyPr wrap="square" lIns="0" tIns="0" rIns="0" bIns="0" rtlCol="0" anchor="t"/>
          <a:lstStyle/>
          <a:p>
            <a:pPr indent="0" marL="0">
              <a:buNone/>
            </a:pPr>
            <a:r>
              <a:rPr lang="en-US" sz="1200" dirty="0">
                <a:solidFill>
                  <a:schemeClr val="tx2"/>
                </a:solidFill>
              </a:rPr>
              <a:t>Instructor Rick Bevis (CAN). Funded by Olympic Solidarity via SKNOC and the FIVB Knowledge Transfer Programme.</a:t>
            </a:r>
            <a:endParaRPr lang="en-US" sz="1200" dirty="0"/>
          </a:p>
        </p:txBody>
      </p:sp>
      <p:sp>
        <p:nvSpPr>
          <p:cNvPr id="14" name="Beach Referee Course · 4–8 June, St. Kitts circle"/>
          <p:cNvSpPr/>
          <p:nvPr/>
        </p:nvSpPr>
        <p:spPr>
          <a:xfrm>
            <a:off x="5669280" y="2414016"/>
            <a:ext cx="502920" cy="502920"/>
          </a:xfrm>
          <a:prstGeom prst="ellipse">
            <a:avLst/>
          </a:prstGeom>
          <a:solidFill>
            <a:schemeClr val="accent1"/>
          </a:solidFill>
          <a:ln/>
        </p:spPr>
      </p:sp>
      <p:pic>
        <p:nvPicPr>
          <p:cNvPr id="15" name="Beach Referee Course · 4–8 June, St. Kitts icon" descr="preencoded.png">    </p:cNvPr>
          <p:cNvPicPr>
            <a:picLocks noChangeAspect="1"/>
          </p:cNvPicPr>
          <p:nvPr/>
        </p:nvPicPr>
        <p:blipFill>
          <a:blip r:embed="rId3"/>
          <a:stretch>
            <a:fillRect/>
          </a:stretch>
        </p:blipFill>
        <p:spPr>
          <a:xfrm>
            <a:off x="5805068" y="2549804"/>
            <a:ext cx="231343" cy="231343"/>
          </a:xfrm>
          <a:prstGeom prst="rect">
            <a:avLst/>
          </a:prstGeom>
        </p:spPr>
      </p:pic>
      <p:sp>
        <p:nvSpPr>
          <p:cNvPr id="16" name="Text 11"/>
          <p:cNvSpPr txBox="1"/>
          <p:nvPr/>
        </p:nvSpPr>
        <p:spPr>
          <a:xfrm>
            <a:off x="6355080" y="2368296"/>
            <a:ext cx="5287975" cy="310896"/>
          </a:xfrm>
          <a:prstGeom prst="rect">
            <a:avLst/>
          </a:prstGeom>
          <a:noFill/>
          <a:ln/>
        </p:spPr>
        <p:txBody>
          <a:bodyPr wrap="square" lIns="0" tIns="0" rIns="0" bIns="0" rtlCol="0" anchor="t"/>
          <a:lstStyle/>
          <a:p>
            <a:pPr indent="0" marL="0">
              <a:buNone/>
            </a:pPr>
            <a:r>
              <a:rPr lang="en-US" sz="1500" b="1" dirty="0">
                <a:solidFill>
                  <a:schemeClr val="tx1"/>
                </a:solidFill>
                <a:latin typeface="Arial" pitchFamily="34" charset="0"/>
                <a:ea typeface="Arial" pitchFamily="34" charset="-122"/>
                <a:cs typeface="Arial" pitchFamily="34" charset="-120"/>
              </a:rPr>
              <a:t>Beach Referee Course · 4–8 June, St. Kitts</a:t>
            </a:r>
            <a:endParaRPr lang="en-US" sz="1500" dirty="0"/>
          </a:p>
        </p:txBody>
      </p:sp>
      <p:sp>
        <p:nvSpPr>
          <p:cNvPr id="17" name="Text 12"/>
          <p:cNvSpPr txBox="1"/>
          <p:nvPr/>
        </p:nvSpPr>
        <p:spPr>
          <a:xfrm>
            <a:off x="6355080" y="2688336"/>
            <a:ext cx="5287975" cy="548640"/>
          </a:xfrm>
          <a:prstGeom prst="rect">
            <a:avLst/>
          </a:prstGeom>
          <a:noFill/>
          <a:ln/>
        </p:spPr>
        <p:txBody>
          <a:bodyPr wrap="square" lIns="0" tIns="0" rIns="0" bIns="0" rtlCol="0" anchor="t"/>
          <a:lstStyle/>
          <a:p>
            <a:pPr indent="0" marL="0">
              <a:buNone/>
            </a:pPr>
            <a:r>
              <a:rPr lang="en-US" sz="1200" dirty="0">
                <a:solidFill>
                  <a:schemeClr val="tx2"/>
                </a:solidFill>
              </a:rPr>
              <a:t>17 national referees from 10 NFs, 5 of them women. Instructors Brian Hiebert (CAN) and Kenneth Waugh (JAM).</a:t>
            </a:r>
            <a:endParaRPr lang="en-US" sz="1200" dirty="0"/>
          </a:p>
        </p:txBody>
      </p:sp>
      <p:sp>
        <p:nvSpPr>
          <p:cNvPr id="18" name="Indoor referee seminar and virtual clinics circle"/>
          <p:cNvSpPr/>
          <p:nvPr/>
        </p:nvSpPr>
        <p:spPr>
          <a:xfrm>
            <a:off x="5669280" y="3319272"/>
            <a:ext cx="502920" cy="502920"/>
          </a:xfrm>
          <a:prstGeom prst="ellipse">
            <a:avLst/>
          </a:prstGeom>
          <a:solidFill>
            <a:schemeClr val="accent1"/>
          </a:solidFill>
          <a:ln/>
        </p:spPr>
      </p:sp>
      <p:pic>
        <p:nvPicPr>
          <p:cNvPr id="19" name="Indoor referee seminar and virtual clinics icon" descr="preencoded.png">    </p:cNvPr>
          <p:cNvPicPr>
            <a:picLocks noChangeAspect="1"/>
          </p:cNvPicPr>
          <p:nvPr/>
        </p:nvPicPr>
        <p:blipFill>
          <a:blip r:embed="rId4"/>
          <a:stretch>
            <a:fillRect/>
          </a:stretch>
        </p:blipFill>
        <p:spPr>
          <a:xfrm>
            <a:off x="5805068" y="3455060"/>
            <a:ext cx="231343" cy="231343"/>
          </a:xfrm>
          <a:prstGeom prst="rect">
            <a:avLst/>
          </a:prstGeom>
        </p:spPr>
      </p:pic>
      <p:sp>
        <p:nvSpPr>
          <p:cNvPr id="20" name="Text 14"/>
          <p:cNvSpPr txBox="1"/>
          <p:nvPr/>
        </p:nvSpPr>
        <p:spPr>
          <a:xfrm>
            <a:off x="6355080" y="3273552"/>
            <a:ext cx="5287975" cy="310896"/>
          </a:xfrm>
          <a:prstGeom prst="rect">
            <a:avLst/>
          </a:prstGeom>
          <a:noFill/>
          <a:ln/>
        </p:spPr>
        <p:txBody>
          <a:bodyPr wrap="square" lIns="0" tIns="0" rIns="0" bIns="0" rtlCol="0" anchor="t"/>
          <a:lstStyle/>
          <a:p>
            <a:pPr indent="0" marL="0">
              <a:buNone/>
            </a:pPr>
            <a:r>
              <a:rPr lang="en-US" sz="1500" b="1" dirty="0">
                <a:solidFill>
                  <a:schemeClr val="tx1"/>
                </a:solidFill>
                <a:latin typeface="Arial" pitchFamily="34" charset="0"/>
                <a:ea typeface="Arial" pitchFamily="34" charset="-122"/>
                <a:cs typeface="Arial" pitchFamily="34" charset="-120"/>
              </a:rPr>
              <a:t>Indoor referee seminar and virtual clinics</a:t>
            </a:r>
            <a:endParaRPr lang="en-US" sz="1500" dirty="0"/>
          </a:p>
        </p:txBody>
      </p:sp>
      <p:sp>
        <p:nvSpPr>
          <p:cNvPr id="21" name="Text 15"/>
          <p:cNvSpPr txBox="1"/>
          <p:nvPr/>
        </p:nvSpPr>
        <p:spPr>
          <a:xfrm>
            <a:off x="6355080" y="3593592"/>
            <a:ext cx="5287975" cy="548640"/>
          </a:xfrm>
          <a:prstGeom prst="rect">
            <a:avLst/>
          </a:prstGeom>
          <a:noFill/>
          <a:ln/>
        </p:spPr>
        <p:txBody>
          <a:bodyPr wrap="square" lIns="0" tIns="0" rIns="0" bIns="0" rtlCol="0" anchor="t"/>
          <a:lstStyle/>
          <a:p>
            <a:pPr indent="0" marL="0">
              <a:buNone/>
            </a:pPr>
            <a:r>
              <a:rPr lang="en-US" sz="1200" dirty="0">
                <a:solidFill>
                  <a:schemeClr val="tx2"/>
                </a:solidFill>
              </a:rPr>
              <a:t>On-site seminar before the U23 championship; virtual MS Teams clinics before the senior events. Led by Brian Charles and Reginald Willemsberg.</a:t>
            </a:r>
            <a:endParaRPr lang="en-US" sz="1200" dirty="0"/>
          </a:p>
        </p:txBody>
      </p:sp>
      <p:sp>
        <p:nvSpPr>
          <p:cNvPr id="22" name="FIVB Empowerment Platform pilot zone circle"/>
          <p:cNvSpPr/>
          <p:nvPr/>
        </p:nvSpPr>
        <p:spPr>
          <a:xfrm>
            <a:off x="5669280" y="4224528"/>
            <a:ext cx="502920" cy="502920"/>
          </a:xfrm>
          <a:prstGeom prst="ellipse">
            <a:avLst/>
          </a:prstGeom>
          <a:solidFill>
            <a:schemeClr val="accent2"/>
          </a:solidFill>
          <a:ln/>
        </p:spPr>
      </p:sp>
      <p:pic>
        <p:nvPicPr>
          <p:cNvPr id="23" name="FIVB Empowerment Platform pilot zone icon" descr="preencoded.png">    </p:cNvPr>
          <p:cNvPicPr>
            <a:picLocks noChangeAspect="1"/>
          </p:cNvPicPr>
          <p:nvPr/>
        </p:nvPicPr>
        <p:blipFill>
          <a:blip r:embed="rId5"/>
          <a:stretch>
            <a:fillRect/>
          </a:stretch>
        </p:blipFill>
        <p:spPr>
          <a:xfrm>
            <a:off x="5805068" y="4360316"/>
            <a:ext cx="231343" cy="231343"/>
          </a:xfrm>
          <a:prstGeom prst="rect">
            <a:avLst/>
          </a:prstGeom>
        </p:spPr>
      </p:pic>
      <p:sp>
        <p:nvSpPr>
          <p:cNvPr id="24" name="Text 17"/>
          <p:cNvSpPr txBox="1"/>
          <p:nvPr/>
        </p:nvSpPr>
        <p:spPr>
          <a:xfrm>
            <a:off x="6355080" y="4178808"/>
            <a:ext cx="5287975" cy="310896"/>
          </a:xfrm>
          <a:prstGeom prst="rect">
            <a:avLst/>
          </a:prstGeom>
          <a:noFill/>
          <a:ln/>
        </p:spPr>
        <p:txBody>
          <a:bodyPr wrap="square" lIns="0" tIns="0" rIns="0" bIns="0" rtlCol="0" anchor="t"/>
          <a:lstStyle/>
          <a:p>
            <a:pPr indent="0" marL="0">
              <a:buNone/>
            </a:pPr>
            <a:r>
              <a:rPr lang="en-US" sz="1500" b="1" dirty="0">
                <a:solidFill>
                  <a:schemeClr val="tx1"/>
                </a:solidFill>
                <a:latin typeface="Arial" pitchFamily="34" charset="0"/>
                <a:ea typeface="Arial" pitchFamily="34" charset="-122"/>
                <a:cs typeface="Arial" pitchFamily="34" charset="-120"/>
              </a:rPr>
              <a:t>FIVB Empowerment Platform pilot zone</a:t>
            </a:r>
            <a:endParaRPr lang="en-US" sz="1500" dirty="0"/>
          </a:p>
        </p:txBody>
      </p:sp>
      <p:sp>
        <p:nvSpPr>
          <p:cNvPr id="25" name="Text 18"/>
          <p:cNvSpPr txBox="1"/>
          <p:nvPr/>
        </p:nvSpPr>
        <p:spPr>
          <a:xfrm>
            <a:off x="6355080" y="4498848"/>
            <a:ext cx="5287975" cy="548640"/>
          </a:xfrm>
          <a:prstGeom prst="rect">
            <a:avLst/>
          </a:prstGeom>
          <a:noFill/>
          <a:ln/>
        </p:spPr>
        <p:txBody>
          <a:bodyPr wrap="square" lIns="0" tIns="0" rIns="0" bIns="0" rtlCol="0" anchor="t"/>
          <a:lstStyle/>
          <a:p>
            <a:pPr indent="0" marL="0">
              <a:buNone/>
            </a:pPr>
            <a:r>
              <a:rPr lang="en-US" sz="1200" dirty="0">
                <a:solidFill>
                  <a:schemeClr val="tx2"/>
                </a:solidFill>
              </a:rPr>
              <a:t>ECVA was chosen by the FIVB as the global pilot; federations were trained at the 11 September General Meeting.</a:t>
            </a:r>
            <a:endParaRPr lang="en-US" sz="1200" dirty="0"/>
          </a:p>
        </p:txBody>
      </p:sp>
      <p:sp>
        <p:nvSpPr>
          <p:cNvPr id="26" name="One-on-one NF consultations · Oct–Nov circle"/>
          <p:cNvSpPr/>
          <p:nvPr/>
        </p:nvSpPr>
        <p:spPr>
          <a:xfrm>
            <a:off x="5669280" y="5129784"/>
            <a:ext cx="502920" cy="502920"/>
          </a:xfrm>
          <a:prstGeom prst="ellipse">
            <a:avLst/>
          </a:prstGeom>
          <a:solidFill>
            <a:schemeClr val="accent1"/>
          </a:solidFill>
          <a:ln/>
        </p:spPr>
      </p:sp>
      <p:pic>
        <p:nvPicPr>
          <p:cNvPr id="27" name="One-on-one NF consultations · Oct–Nov icon" descr="preencoded.png">    </p:cNvPr>
          <p:cNvPicPr>
            <a:picLocks noChangeAspect="1"/>
          </p:cNvPicPr>
          <p:nvPr/>
        </p:nvPicPr>
        <p:blipFill>
          <a:blip r:embed="rId6"/>
          <a:stretch>
            <a:fillRect/>
          </a:stretch>
        </p:blipFill>
        <p:spPr>
          <a:xfrm>
            <a:off x="5805068" y="5265572"/>
            <a:ext cx="231343" cy="231343"/>
          </a:xfrm>
          <a:prstGeom prst="rect">
            <a:avLst/>
          </a:prstGeom>
        </p:spPr>
      </p:pic>
      <p:sp>
        <p:nvSpPr>
          <p:cNvPr id="28" name="Text 20"/>
          <p:cNvSpPr txBox="1"/>
          <p:nvPr/>
        </p:nvSpPr>
        <p:spPr>
          <a:xfrm>
            <a:off x="6355080" y="5084064"/>
            <a:ext cx="5287975" cy="310896"/>
          </a:xfrm>
          <a:prstGeom prst="rect">
            <a:avLst/>
          </a:prstGeom>
          <a:noFill/>
          <a:ln/>
        </p:spPr>
        <p:txBody>
          <a:bodyPr wrap="square" lIns="0" tIns="0" rIns="0" bIns="0" rtlCol="0" anchor="t"/>
          <a:lstStyle/>
          <a:p>
            <a:pPr indent="0" marL="0">
              <a:buNone/>
            </a:pPr>
            <a:r>
              <a:rPr lang="en-US" sz="1500" b="1" dirty="0">
                <a:solidFill>
                  <a:schemeClr val="tx1"/>
                </a:solidFill>
                <a:latin typeface="Arial" pitchFamily="34" charset="0"/>
                <a:ea typeface="Arial" pitchFamily="34" charset="-122"/>
                <a:cs typeface="Arial" pitchFamily="34" charset="-120"/>
              </a:rPr>
              <a:t>One-on-one NF consultations · Oct–Nov</a:t>
            </a:r>
            <a:endParaRPr lang="en-US" sz="1500" dirty="0"/>
          </a:p>
        </p:txBody>
      </p:sp>
      <p:sp>
        <p:nvSpPr>
          <p:cNvPr id="29" name="Text 21"/>
          <p:cNvSpPr txBox="1"/>
          <p:nvPr/>
        </p:nvSpPr>
        <p:spPr>
          <a:xfrm>
            <a:off x="6355080" y="5404104"/>
            <a:ext cx="5287975" cy="548640"/>
          </a:xfrm>
          <a:prstGeom prst="rect">
            <a:avLst/>
          </a:prstGeom>
          <a:noFill/>
          <a:ln/>
        </p:spPr>
        <p:txBody>
          <a:bodyPr wrap="square" lIns="0" tIns="0" rIns="0" bIns="0" rtlCol="0" anchor="t"/>
          <a:lstStyle/>
          <a:p>
            <a:pPr indent="0" marL="0">
              <a:buNone/>
            </a:pPr>
            <a:r>
              <a:rPr lang="en-US" sz="1200" dirty="0">
                <a:solidFill>
                  <a:schemeClr val="tx2"/>
                </a:solidFill>
              </a:rPr>
              <a:t>Virtual sessions with every federation except Montserrat and French Saint Martin.</a:t>
            </a:r>
            <a:endParaRPr lang="en-US" sz="12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B6B85"/>
                </a:solidFill>
              </a:defRPr>
            </a:lvl1pPr>
          </a:lstStyle>
          <a:p>
            <a:pPr algn="r"/>
            <a:fld id="{F7021451-1387-4CA6-816F-3879F97B5CBC}" type="slidenum">
              <a:rPr b="0" lang="en-US"/>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1"/>
                </a:solidFill>
              </a:rPr>
              <a:t>2025 SEASON · DECEMBER</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tx1"/>
                </a:solidFill>
                <a:latin typeface="Arial" pitchFamily="34" charset="0"/>
                <a:ea typeface="Arial" pitchFamily="34" charset="-122"/>
                <a:cs typeface="Arial" pitchFamily="34" charset="-120"/>
              </a:rPr>
              <a:t>Development Workshop and AGM, St. Kitts</a:t>
            </a:r>
            <a:endParaRPr lang="en-US" sz="3200" dirty="0"/>
          </a:p>
        </p:txBody>
      </p:sp>
      <p:pic>
        <p:nvPicPr>
          <p:cNvPr id="4" name="workshop photo" descr="/home/claude/build/img/n_workshop.jpg">    </p:cNvPr>
          <p:cNvPicPr>
            <a:picLocks noChangeAspect="1"/>
          </p:cNvPicPr>
          <p:nvPr/>
        </p:nvPicPr>
        <p:blipFill>
          <a:blip r:embed="rId1"/>
          <a:stretch>
            <a:fillRect/>
          </a:stretch>
        </p:blipFill>
        <p:spPr>
          <a:xfrm>
            <a:off x="548640" y="1463040"/>
            <a:ext cx="5394960" cy="2743200"/>
          </a:xfrm>
          <a:prstGeom prst="rect">
            <a:avLst/>
          </a:prstGeom>
        </p:spPr>
      </p:pic>
      <p:sp>
        <p:nvSpPr>
          <p:cNvPr id="5" name="Text 2"/>
          <p:cNvSpPr txBox="1"/>
          <p:nvPr/>
        </p:nvSpPr>
        <p:spPr>
          <a:xfrm>
            <a:off x="548640" y="4389120"/>
            <a:ext cx="5394960" cy="274320"/>
          </a:xfrm>
          <a:prstGeom prst="rect">
            <a:avLst/>
          </a:prstGeom>
          <a:noFill/>
          <a:ln/>
        </p:spPr>
        <p:txBody>
          <a:bodyPr wrap="square" lIns="0" tIns="0" rIns="0" bIns="0" rtlCol="0" anchor="t"/>
          <a:lstStyle/>
          <a:p>
            <a:pPr indent="0" marL="0">
              <a:buNone/>
            </a:pPr>
            <a:r>
              <a:rPr lang="en-US" sz="1200" b="1" spc="200" kern="0" dirty="0">
                <a:solidFill>
                  <a:schemeClr val="accent1"/>
                </a:solidFill>
              </a:rPr>
              <a:t>WORKSHOP · 11–13 DECEMBER</a:t>
            </a:r>
            <a:endParaRPr lang="en-US" sz="1200" dirty="0"/>
          </a:p>
        </p:txBody>
      </p:sp>
      <p:sp>
        <p:nvSpPr>
          <p:cNvPr id="6" name="Text 3"/>
          <p:cNvSpPr txBox="1"/>
          <p:nvPr/>
        </p:nvSpPr>
        <p:spPr>
          <a:xfrm>
            <a:off x="548640" y="4681728"/>
            <a:ext cx="5394960" cy="1371600"/>
          </a:xfrm>
          <a:prstGeom prst="rect">
            <a:avLst/>
          </a:prstGeom>
          <a:noFill/>
          <a:ln/>
        </p:spPr>
        <p:txBody>
          <a:bodyPr wrap="square" lIns="0" tIns="0" rIns="0" bIns="0" rtlCol="0" anchor="t"/>
          <a:lstStyle/>
          <a:p>
            <a:pPr marL="203200" indent="-203200">
              <a:spcAft>
                <a:spcPts val="200"/>
              </a:spcAft>
              <a:buSzPct val="100000"/>
              <a:buChar char="•"/>
            </a:pPr>
            <a:r>
              <a:rPr lang="en-US" sz="1300" dirty="0">
                <a:solidFill>
                  <a:schemeClr val="tx1"/>
                </a:solidFill>
              </a:rPr>
              <a:t>FIVB Empowerment Platform and Knowledge Transfer</a:t>
            </a:r>
            <a:endParaRPr lang="en-US" sz="1300" dirty="0"/>
          </a:p>
          <a:p>
            <a:pPr marL="203200" indent="-203200">
              <a:spcAft>
                <a:spcPts val="200"/>
              </a:spcAft>
              <a:buSzPct val="100000"/>
              <a:buChar char="•"/>
            </a:pPr>
            <a:r>
              <a:rPr lang="en-US" sz="1300" dirty="0">
                <a:solidFill>
                  <a:schemeClr val="tx1"/>
                </a:solidFill>
              </a:rPr>
              <a:t>VIS and volleyball data management</a:t>
            </a:r>
            <a:endParaRPr lang="en-US" sz="1300" dirty="0"/>
          </a:p>
          <a:p>
            <a:pPr marL="203200" indent="-203200">
              <a:spcAft>
                <a:spcPts val="200"/>
              </a:spcAft>
              <a:buSzPct val="100000"/>
              <a:buChar char="•"/>
            </a:pPr>
            <a:r>
              <a:rPr lang="en-US" sz="1300" dirty="0">
                <a:solidFill>
                  <a:schemeClr val="tx1"/>
                </a:solidFill>
              </a:rPr>
              <a:t>Constitutions, voting, quorum and succession</a:t>
            </a:r>
            <a:endParaRPr lang="en-US" sz="1300" dirty="0"/>
          </a:p>
          <a:p>
            <a:pPr marL="203200" indent="-203200">
              <a:spcAft>
                <a:spcPts val="200"/>
              </a:spcAft>
              <a:buSzPct val="100000"/>
              <a:buChar char="•"/>
            </a:pPr>
            <a:r>
              <a:rPr lang="en-US" sz="1300" dirty="0">
                <a:solidFill>
                  <a:schemeClr val="tx1"/>
                </a:solidFill>
              </a:rPr>
              <a:t>Strategic planning, budgeting and financial transparency</a:t>
            </a:r>
            <a:endParaRPr lang="en-US" sz="1300" dirty="0"/>
          </a:p>
          <a:p>
            <a:pPr marL="203200" indent="-203200">
              <a:spcAft>
                <a:spcPts val="200"/>
              </a:spcAft>
              <a:buSzPct val="100000"/>
              <a:buChar char="•"/>
            </a:pPr>
            <a:r>
              <a:rPr lang="en-US" sz="1300" dirty="0">
                <a:solidFill>
                  <a:schemeClr val="tx1"/>
                </a:solidFill>
              </a:rPr>
              <a:t>Coach and athlete development, and communications (including Canva training)</a:t>
            </a:r>
            <a:endParaRPr lang="en-US" sz="1300" dirty="0"/>
          </a:p>
        </p:txBody>
      </p:sp>
      <p:sp>
        <p:nvSpPr>
          <p:cNvPr id="7" name="AGM card"/>
          <p:cNvSpPr/>
          <p:nvPr/>
        </p:nvSpPr>
        <p:spPr>
          <a:xfrm>
            <a:off x="6245352" y="1463040"/>
            <a:ext cx="5394960" cy="4572000"/>
          </a:xfrm>
          <a:prstGeom prst="roundRect">
            <a:avLst>
              <a:gd name="adj" fmla="val 2000"/>
            </a:avLst>
          </a:prstGeom>
          <a:solidFill>
            <a:schemeClr val="bg2"/>
          </a:solidFill>
          <a:ln/>
        </p:spPr>
      </p:sp>
      <p:sp>
        <p:nvSpPr>
          <p:cNvPr id="8" name="AGM circle"/>
          <p:cNvSpPr/>
          <p:nvPr/>
        </p:nvSpPr>
        <p:spPr>
          <a:xfrm>
            <a:off x="6492240" y="1691640"/>
            <a:ext cx="640080" cy="640080"/>
          </a:xfrm>
          <a:prstGeom prst="ellipse">
            <a:avLst/>
          </a:prstGeom>
          <a:solidFill>
            <a:schemeClr val="tx1"/>
          </a:solidFill>
          <a:ln/>
        </p:spPr>
      </p:sp>
      <p:pic>
        <p:nvPicPr>
          <p:cNvPr id="9" name="AGM icon" descr="preencoded.png">    </p:cNvPr>
          <p:cNvPicPr>
            <a:picLocks noChangeAspect="1"/>
          </p:cNvPicPr>
          <p:nvPr/>
        </p:nvPicPr>
        <p:blipFill>
          <a:blip r:embed="rId2"/>
          <a:stretch>
            <a:fillRect/>
          </a:stretch>
        </p:blipFill>
        <p:spPr>
          <a:xfrm>
            <a:off x="6665062" y="1864462"/>
            <a:ext cx="294437" cy="294437"/>
          </a:xfrm>
          <a:prstGeom prst="rect">
            <a:avLst/>
          </a:prstGeom>
        </p:spPr>
      </p:pic>
      <p:sp>
        <p:nvSpPr>
          <p:cNvPr id="10" name="Text 6"/>
          <p:cNvSpPr txBox="1"/>
          <p:nvPr/>
        </p:nvSpPr>
        <p:spPr>
          <a:xfrm>
            <a:off x="7296912" y="1691640"/>
            <a:ext cx="4114800" cy="365760"/>
          </a:xfrm>
          <a:prstGeom prst="rect">
            <a:avLst/>
          </a:prstGeom>
          <a:noFill/>
          <a:ln/>
        </p:spPr>
        <p:txBody>
          <a:bodyPr wrap="square" lIns="0" tIns="0" rIns="0" bIns="0" rtlCol="0" anchor="t"/>
          <a:lstStyle/>
          <a:p>
            <a:pPr indent="0" marL="0">
              <a:buNone/>
            </a:pPr>
            <a:r>
              <a:rPr lang="en-US" sz="2000" b="1" dirty="0">
                <a:solidFill>
                  <a:schemeClr val="tx1"/>
                </a:solidFill>
                <a:latin typeface="Arial" pitchFamily="34" charset="0"/>
                <a:ea typeface="Arial" pitchFamily="34" charset="-122"/>
                <a:cs typeface="Arial" pitchFamily="34" charset="-120"/>
              </a:rPr>
              <a:t>Annual General Meeting</a:t>
            </a:r>
            <a:endParaRPr lang="en-US" sz="2000" dirty="0"/>
          </a:p>
        </p:txBody>
      </p:sp>
      <p:sp>
        <p:nvSpPr>
          <p:cNvPr id="11" name="Text 7"/>
          <p:cNvSpPr txBox="1"/>
          <p:nvPr/>
        </p:nvSpPr>
        <p:spPr>
          <a:xfrm>
            <a:off x="7296912" y="2057400"/>
            <a:ext cx="4114800" cy="274320"/>
          </a:xfrm>
          <a:prstGeom prst="rect">
            <a:avLst/>
          </a:prstGeom>
          <a:noFill/>
          <a:ln/>
        </p:spPr>
        <p:txBody>
          <a:bodyPr wrap="square" lIns="0" tIns="0" rIns="0" bIns="0" rtlCol="0" anchor="t"/>
          <a:lstStyle/>
          <a:p>
            <a:pPr indent="0" marL="0">
              <a:buNone/>
            </a:pPr>
            <a:r>
              <a:rPr lang="en-US" sz="1300" dirty="0">
                <a:solidFill>
                  <a:schemeClr val="accent5"/>
                </a:solidFill>
              </a:rPr>
              <a:t>14 December 2025 · St. Kitts Marriott Resort</a:t>
            </a:r>
            <a:endParaRPr lang="en-US" sz="1300" dirty="0"/>
          </a:p>
        </p:txBody>
      </p:sp>
      <p:sp>
        <p:nvSpPr>
          <p:cNvPr id="12" name="Text 8"/>
          <p:cNvSpPr txBox="1"/>
          <p:nvPr/>
        </p:nvSpPr>
        <p:spPr>
          <a:xfrm>
            <a:off x="6492240" y="2606040"/>
            <a:ext cx="4937760" cy="777240"/>
          </a:xfrm>
          <a:prstGeom prst="rect">
            <a:avLst/>
          </a:prstGeom>
          <a:noFill/>
          <a:ln/>
        </p:spPr>
        <p:txBody>
          <a:bodyPr wrap="square" lIns="0" tIns="0" rIns="0" bIns="0" rtlCol="0" anchor="t"/>
          <a:lstStyle/>
          <a:p>
            <a:pPr indent="0" marL="0">
              <a:buNone/>
            </a:pPr>
            <a:r>
              <a:rPr lang="en-US" sz="1400" b="1" dirty="0">
                <a:solidFill>
                  <a:schemeClr val="tx1"/>
                </a:solidFill>
              </a:rPr>
              <a:t>Reports received   </a:t>
            </a:r>
            <a:pPr indent="0" marL="0">
              <a:buNone/>
            </a:pPr>
            <a:r>
              <a:rPr lang="en-US" sz="1400" dirty="0">
                <a:solidFill>
                  <a:schemeClr val="tx2"/>
                </a:solidFill>
              </a:rPr>
              <a:t>President's and Treasurer's reports, audited financial statements and technical reports.</a:t>
            </a:r>
            <a:endParaRPr lang="en-US" sz="1400" dirty="0"/>
          </a:p>
        </p:txBody>
      </p:sp>
      <p:sp>
        <p:nvSpPr>
          <p:cNvPr id="13" name="Text 9"/>
          <p:cNvSpPr txBox="1"/>
          <p:nvPr/>
        </p:nvSpPr>
        <p:spPr>
          <a:xfrm>
            <a:off x="6492240" y="3447288"/>
            <a:ext cx="4937760" cy="777240"/>
          </a:xfrm>
          <a:prstGeom prst="rect">
            <a:avLst/>
          </a:prstGeom>
          <a:noFill/>
          <a:ln/>
        </p:spPr>
        <p:txBody>
          <a:bodyPr wrap="square" lIns="0" tIns="0" rIns="0" bIns="0" rtlCol="0" anchor="t"/>
          <a:lstStyle/>
          <a:p>
            <a:pPr indent="0" marL="0">
              <a:buNone/>
            </a:pPr>
            <a:r>
              <a:rPr lang="en-US" sz="1400" b="1" dirty="0">
                <a:solidFill>
                  <a:schemeClr val="tx1"/>
                </a:solidFill>
              </a:rPr>
              <a:t>Live streaming   </a:t>
            </a:r>
            <a:pPr indent="0" marL="0">
              <a:buNone/>
            </a:pPr>
            <a:r>
              <a:rPr lang="en-US" sz="1400" dirty="0">
                <a:solidFill>
                  <a:schemeClr val="tx2"/>
                </a:solidFill>
              </a:rPr>
              <a:t>Identified as essential to visibility and fan engagement.</a:t>
            </a:r>
            <a:endParaRPr lang="en-US" sz="1400" dirty="0"/>
          </a:p>
        </p:txBody>
      </p:sp>
      <p:sp>
        <p:nvSpPr>
          <p:cNvPr id="14" name="Text 10"/>
          <p:cNvSpPr txBox="1"/>
          <p:nvPr/>
        </p:nvSpPr>
        <p:spPr>
          <a:xfrm>
            <a:off x="6492240" y="4288536"/>
            <a:ext cx="4937760" cy="777240"/>
          </a:xfrm>
          <a:prstGeom prst="rect">
            <a:avLst/>
          </a:prstGeom>
          <a:noFill/>
          <a:ln/>
        </p:spPr>
        <p:txBody>
          <a:bodyPr wrap="square" lIns="0" tIns="0" rIns="0" bIns="0" rtlCol="0" anchor="t"/>
          <a:lstStyle/>
          <a:p>
            <a:pPr indent="0" marL="0">
              <a:buNone/>
            </a:pPr>
            <a:r>
              <a:rPr lang="en-US" sz="1400" b="1" dirty="0">
                <a:solidFill>
                  <a:schemeClr val="tx1"/>
                </a:solidFill>
              </a:rPr>
              <a:t>Commissions   </a:t>
            </a:r>
            <a:pPr indent="0" marL="0">
              <a:buNone/>
            </a:pPr>
            <a:r>
              <a:rPr lang="en-US" sz="1400" dirty="0">
                <a:solidFill>
                  <a:schemeClr val="tx2"/>
                </a:solidFill>
              </a:rPr>
              <a:t>Federations agreed to set up marketing and other commissions by 15 January 2026.</a:t>
            </a:r>
            <a:endParaRPr lang="en-US" sz="1400" dirty="0"/>
          </a:p>
        </p:txBody>
      </p:sp>
      <p:sp>
        <p:nvSpPr>
          <p:cNvPr id="15" name="Text 11"/>
          <p:cNvSpPr txBox="1"/>
          <p:nvPr/>
        </p:nvSpPr>
        <p:spPr>
          <a:xfrm>
            <a:off x="6492240" y="5129784"/>
            <a:ext cx="4937760" cy="777240"/>
          </a:xfrm>
          <a:prstGeom prst="rect">
            <a:avLst/>
          </a:prstGeom>
          <a:noFill/>
          <a:ln/>
        </p:spPr>
        <p:txBody>
          <a:bodyPr wrap="square" lIns="0" tIns="0" rIns="0" bIns="0" rtlCol="0" anchor="t"/>
          <a:lstStyle/>
          <a:p>
            <a:pPr indent="0" marL="0">
              <a:buNone/>
            </a:pPr>
            <a:r>
              <a:rPr lang="en-US" sz="1400" b="1" dirty="0">
                <a:solidFill>
                  <a:schemeClr val="tx1"/>
                </a:solidFill>
              </a:rPr>
              <a:t>Calendar   </a:t>
            </a:r>
            <a:pPr indent="0" marL="0">
              <a:buNone/>
            </a:pPr>
            <a:r>
              <a:rPr lang="en-US" sz="1400" dirty="0">
                <a:solidFill>
                  <a:schemeClr val="tx2"/>
                </a:solidFill>
              </a:rPr>
              <a:t>2025–2026 competition calendar confirmed; Knowledge Transfer and media strategy discussed.</a:t>
            </a:r>
            <a:endParaRPr lang="en-US" sz="14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B6B85"/>
                </a:solidFill>
              </a:defRPr>
            </a:lvl1pPr>
          </a:lstStyle>
          <a:p>
            <a:pPr algn="r"/>
            <a:fld id="{F7021451-1387-4CA6-816F-3879F97B5CBC}" type="slidenum">
              <a:rPr b="0" lang="en-US"/>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1"/>
                </a:solidFill>
              </a:rPr>
              <a:t>CHAMPIONSHIPS · MAY 2026</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tx1"/>
                </a:solidFill>
                <a:latin typeface="Arial" pitchFamily="34" charset="0"/>
                <a:ea typeface="Arial" pitchFamily="34" charset="-122"/>
                <a:cs typeface="Arial" pitchFamily="34" charset="-120"/>
              </a:rPr>
              <a:t>Senior Beach Championships 2026, Saint Lucia</a:t>
            </a:r>
            <a:endParaRPr lang="en-US" sz="3200" dirty="0"/>
          </a:p>
        </p:txBody>
      </p:sp>
      <p:sp>
        <p:nvSpPr>
          <p:cNvPr id="4" name="Text 2"/>
          <p:cNvSpPr txBox="1"/>
          <p:nvPr/>
        </p:nvSpPr>
        <p:spPr>
          <a:xfrm>
            <a:off x="548640" y="1371600"/>
            <a:ext cx="5440680" cy="320040"/>
          </a:xfrm>
          <a:prstGeom prst="rect">
            <a:avLst/>
          </a:prstGeom>
          <a:noFill/>
          <a:ln/>
        </p:spPr>
        <p:txBody>
          <a:bodyPr wrap="square" lIns="0" tIns="0" rIns="0" bIns="0" rtlCol="0" anchor="ctr"/>
          <a:lstStyle/>
          <a:p>
            <a:pPr indent="0" marL="0">
              <a:buNone/>
            </a:pPr>
            <a:r>
              <a:rPr lang="en-US" sz="1300" b="1" spc="200" kern="0" dirty="0">
                <a:solidFill>
                  <a:schemeClr val="accent1"/>
                </a:solidFill>
              </a:rPr>
              <a:t>WOMEN   </a:t>
            </a:r>
            <a:pPr indent="0" marL="0">
              <a:buNone/>
            </a:pPr>
            <a:r>
              <a:rPr lang="en-US" sz="1300" dirty="0">
                <a:solidFill>
                  <a:schemeClr val="tx2"/>
                </a:solidFill>
              </a:rPr>
              <a:t>Final: Grenada won 2–1</a:t>
            </a:r>
            <a:endParaRPr lang="en-US" sz="1300" dirty="0"/>
          </a:p>
        </p:txBody>
      </p:sp>
      <p:pic>
        <p:nvPicPr>
          <p:cNvPr id="5" name="Women photo" descr="/home/claude/build/img/n_sbw.jpg">    </p:cNvPr>
          <p:cNvPicPr>
            <a:picLocks noChangeAspect="1"/>
          </p:cNvPicPr>
          <p:nvPr/>
        </p:nvPicPr>
        <p:blipFill>
          <a:blip r:embed="rId1"/>
          <a:stretch>
            <a:fillRect/>
          </a:stretch>
        </p:blipFill>
        <p:spPr>
          <a:xfrm>
            <a:off x="548640" y="1737360"/>
            <a:ext cx="5440680" cy="2240280"/>
          </a:xfrm>
          <a:prstGeom prst="rect">
            <a:avLst/>
          </a:prstGeom>
        </p:spPr>
      </p:pic>
      <p:sp>
        <p:nvSpPr>
          <p:cNvPr id="6" name="podium 2"/>
          <p:cNvSpPr/>
          <p:nvPr/>
        </p:nvSpPr>
        <p:spPr>
          <a:xfrm>
            <a:off x="548640" y="5074920"/>
            <a:ext cx="1722120" cy="868680"/>
          </a:xfrm>
          <a:prstGeom prst="roundRect">
            <a:avLst>
              <a:gd name="adj" fmla="val 6316"/>
            </a:avLst>
          </a:prstGeom>
          <a:solidFill>
            <a:srgbClr val="B8C2CF"/>
          </a:solidFill>
          <a:ln/>
        </p:spPr>
      </p:sp>
      <p:sp>
        <p:nvSpPr>
          <p:cNvPr id="7" name="Text 4"/>
          <p:cNvSpPr txBox="1"/>
          <p:nvPr/>
        </p:nvSpPr>
        <p:spPr>
          <a:xfrm>
            <a:off x="548640" y="507492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2</a:t>
            </a:r>
            <a:endParaRPr lang="en-US" sz="2400" dirty="0"/>
          </a:p>
        </p:txBody>
      </p:sp>
      <p:sp>
        <p:nvSpPr>
          <p:cNvPr id="8" name="Text 5"/>
          <p:cNvSpPr txBox="1"/>
          <p:nvPr/>
        </p:nvSpPr>
        <p:spPr>
          <a:xfrm>
            <a:off x="502920" y="42519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Saint Lucia</a:t>
            </a:r>
            <a:endParaRPr lang="en-US" sz="1300" dirty="0"/>
          </a:p>
          <a:p>
            <a:pPr algn="ctr" indent="0" marL="0">
              <a:buNone/>
            </a:pPr>
            <a:r>
              <a:rPr lang="en-US" sz="1100" dirty="0">
                <a:solidFill>
                  <a:srgbClr val="5B6B85"/>
                </a:solidFill>
              </a:rPr>
              <a:t>Phillip / Joseph</a:t>
            </a:r>
            <a:endParaRPr lang="en-US" sz="1300" dirty="0"/>
          </a:p>
        </p:txBody>
      </p:sp>
      <p:sp>
        <p:nvSpPr>
          <p:cNvPr id="9" name="podium 1"/>
          <p:cNvSpPr/>
          <p:nvPr/>
        </p:nvSpPr>
        <p:spPr>
          <a:xfrm>
            <a:off x="2407920" y="4846320"/>
            <a:ext cx="1722120" cy="1097280"/>
          </a:xfrm>
          <a:prstGeom prst="roundRect">
            <a:avLst>
              <a:gd name="adj" fmla="val 5000"/>
            </a:avLst>
          </a:prstGeom>
          <a:solidFill>
            <a:srgbClr val="F2B705"/>
          </a:solidFill>
          <a:ln/>
        </p:spPr>
      </p:sp>
      <p:sp>
        <p:nvSpPr>
          <p:cNvPr id="10" name="Text 7"/>
          <p:cNvSpPr txBox="1"/>
          <p:nvPr/>
        </p:nvSpPr>
        <p:spPr>
          <a:xfrm>
            <a:off x="2407920" y="4846320"/>
            <a:ext cx="1722120" cy="640080"/>
          </a:xfrm>
          <a:prstGeom prst="rect">
            <a:avLst/>
          </a:prstGeom>
          <a:noFill/>
          <a:ln/>
        </p:spPr>
        <p:txBody>
          <a:bodyPr wrap="square" lIns="0" tIns="0" rIns="0" bIns="0" rtlCol="0" anchor="ctr"/>
          <a:lstStyle/>
          <a:p>
            <a:pPr algn="ctr" indent="0" marL="0">
              <a:buNone/>
            </a:pPr>
            <a:r>
              <a:rPr lang="en-US" sz="2400" b="1" dirty="0">
                <a:solidFill>
                  <a:srgbClr val="0B1F3A"/>
                </a:solidFill>
                <a:latin typeface="Arial" pitchFamily="34" charset="0"/>
                <a:ea typeface="Arial" pitchFamily="34" charset="-122"/>
                <a:cs typeface="Arial" pitchFamily="34" charset="-120"/>
              </a:rPr>
              <a:t>1</a:t>
            </a:r>
            <a:endParaRPr lang="en-US" sz="2400" dirty="0"/>
          </a:p>
        </p:txBody>
      </p:sp>
      <p:sp>
        <p:nvSpPr>
          <p:cNvPr id="11" name="Text 8"/>
          <p:cNvSpPr txBox="1"/>
          <p:nvPr/>
        </p:nvSpPr>
        <p:spPr>
          <a:xfrm>
            <a:off x="2362200" y="40233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Grenada</a:t>
            </a:r>
            <a:endParaRPr lang="en-US" sz="1300" dirty="0"/>
          </a:p>
          <a:p>
            <a:pPr algn="ctr" indent="0" marL="0">
              <a:buNone/>
            </a:pPr>
            <a:r>
              <a:rPr lang="en-US" sz="1100" dirty="0">
                <a:solidFill>
                  <a:srgbClr val="5B6B85"/>
                </a:solidFill>
              </a:rPr>
              <a:t>Mitchell / Stafford</a:t>
            </a:r>
            <a:endParaRPr lang="en-US" sz="1300" dirty="0"/>
          </a:p>
        </p:txBody>
      </p:sp>
      <p:sp>
        <p:nvSpPr>
          <p:cNvPr id="12" name="podium 3"/>
          <p:cNvSpPr/>
          <p:nvPr/>
        </p:nvSpPr>
        <p:spPr>
          <a:xfrm>
            <a:off x="4267200" y="5257800"/>
            <a:ext cx="1722120" cy="685800"/>
          </a:xfrm>
          <a:prstGeom prst="roundRect">
            <a:avLst>
              <a:gd name="adj" fmla="val 8000"/>
            </a:avLst>
          </a:prstGeom>
          <a:solidFill>
            <a:srgbClr val="C98B5A"/>
          </a:solidFill>
          <a:ln/>
        </p:spPr>
      </p:sp>
      <p:sp>
        <p:nvSpPr>
          <p:cNvPr id="13" name="Text 10"/>
          <p:cNvSpPr txBox="1"/>
          <p:nvPr/>
        </p:nvSpPr>
        <p:spPr>
          <a:xfrm>
            <a:off x="4267200" y="525780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3</a:t>
            </a:r>
            <a:endParaRPr lang="en-US" sz="2400" dirty="0"/>
          </a:p>
        </p:txBody>
      </p:sp>
      <p:sp>
        <p:nvSpPr>
          <p:cNvPr id="14" name="Text 11"/>
          <p:cNvSpPr txBox="1"/>
          <p:nvPr/>
        </p:nvSpPr>
        <p:spPr>
          <a:xfrm>
            <a:off x="4221480" y="443484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Dominica</a:t>
            </a:r>
            <a:endParaRPr lang="en-US" sz="1300" dirty="0"/>
          </a:p>
          <a:p>
            <a:pPr algn="ctr" indent="0" marL="0">
              <a:buNone/>
            </a:pPr>
            <a:r>
              <a:rPr lang="en-US" sz="1100" dirty="0">
                <a:solidFill>
                  <a:srgbClr val="5B6B85"/>
                </a:solidFill>
              </a:rPr>
              <a:t>Pascal / Burton</a:t>
            </a:r>
            <a:endParaRPr lang="en-US" sz="1300" dirty="0"/>
          </a:p>
        </p:txBody>
      </p:sp>
      <p:sp>
        <p:nvSpPr>
          <p:cNvPr id="15" name="Text 12"/>
          <p:cNvSpPr txBox="1"/>
          <p:nvPr/>
        </p:nvSpPr>
        <p:spPr>
          <a:xfrm>
            <a:off x="6199632" y="1371600"/>
            <a:ext cx="5440680" cy="320040"/>
          </a:xfrm>
          <a:prstGeom prst="rect">
            <a:avLst/>
          </a:prstGeom>
          <a:noFill/>
          <a:ln/>
        </p:spPr>
        <p:txBody>
          <a:bodyPr wrap="square" lIns="0" tIns="0" rIns="0" bIns="0" rtlCol="0" anchor="ctr"/>
          <a:lstStyle/>
          <a:p>
            <a:pPr indent="0" marL="0">
              <a:buNone/>
            </a:pPr>
            <a:r>
              <a:rPr lang="en-US" sz="1300" b="1" spc="200" kern="0" dirty="0">
                <a:solidFill>
                  <a:schemeClr val="accent1"/>
                </a:solidFill>
              </a:rPr>
              <a:t>MEN   </a:t>
            </a:r>
            <a:pPr indent="0" marL="0">
              <a:buNone/>
            </a:pPr>
            <a:r>
              <a:rPr lang="en-US" sz="1300" dirty="0">
                <a:solidFill>
                  <a:schemeClr val="tx2"/>
                </a:solidFill>
              </a:rPr>
              <a:t>Final: 2–0 (21–17, 21–9)</a:t>
            </a:r>
            <a:endParaRPr lang="en-US" sz="1300" dirty="0"/>
          </a:p>
        </p:txBody>
      </p:sp>
      <p:pic>
        <p:nvPicPr>
          <p:cNvPr id="16" name="Men photo" descr="/home/claude/build/img/n_sbm.jpg">    </p:cNvPr>
          <p:cNvPicPr>
            <a:picLocks noChangeAspect="1"/>
          </p:cNvPicPr>
          <p:nvPr/>
        </p:nvPicPr>
        <p:blipFill>
          <a:blip r:embed="rId2"/>
          <a:stretch>
            <a:fillRect/>
          </a:stretch>
        </p:blipFill>
        <p:spPr>
          <a:xfrm>
            <a:off x="6199632" y="1737360"/>
            <a:ext cx="5440680" cy="2240280"/>
          </a:xfrm>
          <a:prstGeom prst="rect">
            <a:avLst/>
          </a:prstGeom>
        </p:spPr>
      </p:pic>
      <p:sp>
        <p:nvSpPr>
          <p:cNvPr id="17" name="podium 2"/>
          <p:cNvSpPr/>
          <p:nvPr/>
        </p:nvSpPr>
        <p:spPr>
          <a:xfrm>
            <a:off x="6199632" y="5074920"/>
            <a:ext cx="1722120" cy="868680"/>
          </a:xfrm>
          <a:prstGeom prst="roundRect">
            <a:avLst>
              <a:gd name="adj" fmla="val 6316"/>
            </a:avLst>
          </a:prstGeom>
          <a:solidFill>
            <a:srgbClr val="B8C2CF"/>
          </a:solidFill>
          <a:ln/>
        </p:spPr>
      </p:sp>
      <p:sp>
        <p:nvSpPr>
          <p:cNvPr id="18" name="Text 14"/>
          <p:cNvSpPr txBox="1"/>
          <p:nvPr/>
        </p:nvSpPr>
        <p:spPr>
          <a:xfrm>
            <a:off x="6199632" y="507492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2</a:t>
            </a:r>
            <a:endParaRPr lang="en-US" sz="2400" dirty="0"/>
          </a:p>
        </p:txBody>
      </p:sp>
      <p:sp>
        <p:nvSpPr>
          <p:cNvPr id="19" name="Text 15"/>
          <p:cNvSpPr txBox="1"/>
          <p:nvPr/>
        </p:nvSpPr>
        <p:spPr>
          <a:xfrm>
            <a:off x="6153912" y="42519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Sint Maarten</a:t>
            </a:r>
            <a:endParaRPr lang="en-US" sz="1300" dirty="0"/>
          </a:p>
          <a:p>
            <a:pPr algn="ctr" indent="0" marL="0">
              <a:buNone/>
            </a:pPr>
            <a:r>
              <a:rPr lang="en-US" sz="1100" dirty="0">
                <a:solidFill>
                  <a:srgbClr val="5B6B85"/>
                </a:solidFill>
              </a:rPr>
              <a:t>Jacob / Meulens</a:t>
            </a:r>
            <a:endParaRPr lang="en-US" sz="1300" dirty="0"/>
          </a:p>
        </p:txBody>
      </p:sp>
      <p:sp>
        <p:nvSpPr>
          <p:cNvPr id="20" name="podium 1"/>
          <p:cNvSpPr/>
          <p:nvPr/>
        </p:nvSpPr>
        <p:spPr>
          <a:xfrm>
            <a:off x="8058912" y="4846320"/>
            <a:ext cx="1722120" cy="1097280"/>
          </a:xfrm>
          <a:prstGeom prst="roundRect">
            <a:avLst>
              <a:gd name="adj" fmla="val 5000"/>
            </a:avLst>
          </a:prstGeom>
          <a:solidFill>
            <a:srgbClr val="F2B705"/>
          </a:solidFill>
          <a:ln/>
        </p:spPr>
      </p:sp>
      <p:sp>
        <p:nvSpPr>
          <p:cNvPr id="21" name="Text 17"/>
          <p:cNvSpPr txBox="1"/>
          <p:nvPr/>
        </p:nvSpPr>
        <p:spPr>
          <a:xfrm>
            <a:off x="8058912" y="4846320"/>
            <a:ext cx="1722120" cy="640080"/>
          </a:xfrm>
          <a:prstGeom prst="rect">
            <a:avLst/>
          </a:prstGeom>
          <a:noFill/>
          <a:ln/>
        </p:spPr>
        <p:txBody>
          <a:bodyPr wrap="square" lIns="0" tIns="0" rIns="0" bIns="0" rtlCol="0" anchor="ctr"/>
          <a:lstStyle/>
          <a:p>
            <a:pPr algn="ctr" indent="0" marL="0">
              <a:buNone/>
            </a:pPr>
            <a:r>
              <a:rPr lang="en-US" sz="2400" b="1" dirty="0">
                <a:solidFill>
                  <a:srgbClr val="0B1F3A"/>
                </a:solidFill>
                <a:latin typeface="Arial" pitchFamily="34" charset="0"/>
                <a:ea typeface="Arial" pitchFamily="34" charset="-122"/>
                <a:cs typeface="Arial" pitchFamily="34" charset="-120"/>
              </a:rPr>
              <a:t>1</a:t>
            </a:r>
            <a:endParaRPr lang="en-US" sz="2400" dirty="0"/>
          </a:p>
        </p:txBody>
      </p:sp>
      <p:sp>
        <p:nvSpPr>
          <p:cNvPr id="22" name="Text 18"/>
          <p:cNvSpPr txBox="1"/>
          <p:nvPr/>
        </p:nvSpPr>
        <p:spPr>
          <a:xfrm>
            <a:off x="8013192" y="40233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St. Kitts and Nevis</a:t>
            </a:r>
            <a:endParaRPr lang="en-US" sz="1300" dirty="0"/>
          </a:p>
          <a:p>
            <a:pPr algn="ctr" indent="0" marL="0">
              <a:buNone/>
            </a:pPr>
            <a:r>
              <a:rPr lang="en-US" sz="1100" dirty="0">
                <a:solidFill>
                  <a:srgbClr val="5B6B85"/>
                </a:solidFill>
              </a:rPr>
              <a:t>Bristol / Morton</a:t>
            </a:r>
            <a:endParaRPr lang="en-US" sz="1300" dirty="0"/>
          </a:p>
        </p:txBody>
      </p:sp>
      <p:sp>
        <p:nvSpPr>
          <p:cNvPr id="23" name="podium 3"/>
          <p:cNvSpPr/>
          <p:nvPr/>
        </p:nvSpPr>
        <p:spPr>
          <a:xfrm>
            <a:off x="9918192" y="5257800"/>
            <a:ext cx="1722120" cy="685800"/>
          </a:xfrm>
          <a:prstGeom prst="roundRect">
            <a:avLst>
              <a:gd name="adj" fmla="val 8000"/>
            </a:avLst>
          </a:prstGeom>
          <a:solidFill>
            <a:srgbClr val="C98B5A"/>
          </a:solidFill>
          <a:ln/>
        </p:spPr>
      </p:sp>
      <p:sp>
        <p:nvSpPr>
          <p:cNvPr id="24" name="Text 20"/>
          <p:cNvSpPr txBox="1"/>
          <p:nvPr/>
        </p:nvSpPr>
        <p:spPr>
          <a:xfrm>
            <a:off x="9918192" y="525780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3</a:t>
            </a:r>
            <a:endParaRPr lang="en-US" sz="2400" dirty="0"/>
          </a:p>
        </p:txBody>
      </p:sp>
      <p:sp>
        <p:nvSpPr>
          <p:cNvPr id="25" name="Text 21"/>
          <p:cNvSpPr txBox="1"/>
          <p:nvPr/>
        </p:nvSpPr>
        <p:spPr>
          <a:xfrm>
            <a:off x="9872472" y="443484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Dominica</a:t>
            </a:r>
            <a:endParaRPr lang="en-US" sz="1300" dirty="0"/>
          </a:p>
          <a:p>
            <a:pPr algn="ctr" indent="0" marL="0">
              <a:buNone/>
            </a:pPr>
            <a:r>
              <a:rPr lang="en-US" sz="1100" dirty="0">
                <a:solidFill>
                  <a:srgbClr val="5B6B85"/>
                </a:solidFill>
              </a:rPr>
              <a:t>Florent / Mingo</a:t>
            </a:r>
            <a:endParaRPr lang="en-US" sz="1300" dirty="0"/>
          </a:p>
        </p:txBody>
      </p:sp>
      <p:sp>
        <p:nvSpPr>
          <p:cNvPr id="26" name="Text 22"/>
          <p:cNvSpPr txBox="1"/>
          <p:nvPr/>
        </p:nvSpPr>
        <p:spPr>
          <a:xfrm>
            <a:off x="548640" y="6035040"/>
            <a:ext cx="11094415" cy="274320"/>
          </a:xfrm>
          <a:prstGeom prst="rect">
            <a:avLst/>
          </a:prstGeom>
          <a:noFill/>
          <a:ln/>
        </p:spPr>
        <p:txBody>
          <a:bodyPr wrap="square" lIns="0" tIns="0" rIns="0" bIns="0" rtlCol="0" anchor="t"/>
          <a:lstStyle/>
          <a:p>
            <a:pPr indent="0" marL="0">
              <a:buNone/>
            </a:pPr>
            <a:r>
              <a:rPr lang="en-US" sz="1200" i="1" dirty="0">
                <a:solidFill>
                  <a:schemeClr val="accent5"/>
                </a:solidFill>
              </a:rPr>
              <a:t>1–3 May  ·  Cul de Sac sand courts  ·  25 teams (12 women's, 13 men's) from nine countries</a:t>
            </a:r>
            <a:endParaRPr lang="en-US" sz="12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B6B85"/>
                </a:solidFill>
              </a:defRPr>
            </a:lvl1pPr>
          </a:lstStyle>
          <a:p>
            <a:pPr algn="r"/>
            <a:fld id="{F7021451-1387-4CA6-816F-3879F97B5CBC}" type="slidenum">
              <a:rPr b="0" lang="en-US"/>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1"/>
                </a:solidFill>
              </a:rPr>
              <a:t>CHAMPIONSHIPS · JULY 2026</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tx1"/>
                </a:solidFill>
                <a:latin typeface="Arial" pitchFamily="34" charset="0"/>
                <a:ea typeface="Arial" pitchFamily="34" charset="-122"/>
                <a:cs typeface="Arial" pitchFamily="34" charset="-120"/>
              </a:rPr>
              <a:t>U20 Beach Championships 2026, St. Kitts and Nevis</a:t>
            </a:r>
            <a:endParaRPr lang="en-US" sz="3200" dirty="0"/>
          </a:p>
        </p:txBody>
      </p:sp>
      <p:sp>
        <p:nvSpPr>
          <p:cNvPr id="4" name="Text 2"/>
          <p:cNvSpPr txBox="1"/>
          <p:nvPr/>
        </p:nvSpPr>
        <p:spPr>
          <a:xfrm>
            <a:off x="548640" y="1371600"/>
            <a:ext cx="5440680" cy="320040"/>
          </a:xfrm>
          <a:prstGeom prst="rect">
            <a:avLst/>
          </a:prstGeom>
          <a:noFill/>
          <a:ln/>
        </p:spPr>
        <p:txBody>
          <a:bodyPr wrap="square" lIns="0" tIns="0" rIns="0" bIns="0" rtlCol="0" anchor="ctr"/>
          <a:lstStyle/>
          <a:p>
            <a:pPr indent="0" marL="0">
              <a:buNone/>
            </a:pPr>
            <a:r>
              <a:rPr lang="en-US" sz="1300" b="1" spc="200" kern="0" dirty="0">
                <a:solidFill>
                  <a:schemeClr val="accent1"/>
                </a:solidFill>
              </a:rPr>
              <a:t>WOMEN   </a:t>
            </a:r>
            <a:pPr indent="0" marL="0">
              <a:buNone/>
            </a:pPr>
            <a:r>
              <a:rPr lang="en-US" sz="1300" dirty="0">
                <a:solidFill>
                  <a:schemeClr val="tx2"/>
                </a:solidFill>
              </a:rPr>
              <a:t>Final: Bermuda won 2–1</a:t>
            </a:r>
            <a:endParaRPr lang="en-US" sz="1300" dirty="0"/>
          </a:p>
        </p:txBody>
      </p:sp>
      <p:pic>
        <p:nvPicPr>
          <p:cNvPr id="5" name="Women photo" descr="/home/claude/build/img/p_u20w.jpg">    </p:cNvPr>
          <p:cNvPicPr>
            <a:picLocks noChangeAspect="1"/>
          </p:cNvPicPr>
          <p:nvPr/>
        </p:nvPicPr>
        <p:blipFill>
          <a:blip r:embed="rId1"/>
          <a:stretch>
            <a:fillRect/>
          </a:stretch>
        </p:blipFill>
        <p:spPr>
          <a:xfrm>
            <a:off x="548640" y="1737360"/>
            <a:ext cx="5440680" cy="2240280"/>
          </a:xfrm>
          <a:prstGeom prst="rect">
            <a:avLst/>
          </a:prstGeom>
        </p:spPr>
      </p:pic>
      <p:sp>
        <p:nvSpPr>
          <p:cNvPr id="6" name="podium 2"/>
          <p:cNvSpPr/>
          <p:nvPr/>
        </p:nvSpPr>
        <p:spPr>
          <a:xfrm>
            <a:off x="548640" y="5074920"/>
            <a:ext cx="1722120" cy="868680"/>
          </a:xfrm>
          <a:prstGeom prst="roundRect">
            <a:avLst>
              <a:gd name="adj" fmla="val 6316"/>
            </a:avLst>
          </a:prstGeom>
          <a:solidFill>
            <a:srgbClr val="B8C2CF"/>
          </a:solidFill>
          <a:ln/>
        </p:spPr>
      </p:sp>
      <p:sp>
        <p:nvSpPr>
          <p:cNvPr id="7" name="Text 4"/>
          <p:cNvSpPr txBox="1"/>
          <p:nvPr/>
        </p:nvSpPr>
        <p:spPr>
          <a:xfrm>
            <a:off x="548640" y="507492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2</a:t>
            </a:r>
            <a:endParaRPr lang="en-US" sz="2400" dirty="0"/>
          </a:p>
        </p:txBody>
      </p:sp>
      <p:sp>
        <p:nvSpPr>
          <p:cNvPr id="8" name="Text 5"/>
          <p:cNvSpPr txBox="1"/>
          <p:nvPr/>
        </p:nvSpPr>
        <p:spPr>
          <a:xfrm>
            <a:off x="502920" y="42519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St. Kitts and Nevis</a:t>
            </a:r>
            <a:endParaRPr lang="en-US" sz="1300" dirty="0"/>
          </a:p>
          <a:p>
            <a:pPr algn="ctr" indent="0" marL="0">
              <a:buNone/>
            </a:pPr>
            <a:r>
              <a:rPr lang="en-US" sz="1100" dirty="0">
                <a:solidFill>
                  <a:srgbClr val="5B6B85"/>
                </a:solidFill>
              </a:rPr>
              <a:t>Alwani / Pinney</a:t>
            </a:r>
            <a:endParaRPr lang="en-US" sz="1300" dirty="0"/>
          </a:p>
        </p:txBody>
      </p:sp>
      <p:sp>
        <p:nvSpPr>
          <p:cNvPr id="9" name="podium 1"/>
          <p:cNvSpPr/>
          <p:nvPr/>
        </p:nvSpPr>
        <p:spPr>
          <a:xfrm>
            <a:off x="2407920" y="4846320"/>
            <a:ext cx="1722120" cy="1097280"/>
          </a:xfrm>
          <a:prstGeom prst="roundRect">
            <a:avLst>
              <a:gd name="adj" fmla="val 5000"/>
            </a:avLst>
          </a:prstGeom>
          <a:solidFill>
            <a:srgbClr val="F2B705"/>
          </a:solidFill>
          <a:ln/>
        </p:spPr>
      </p:sp>
      <p:sp>
        <p:nvSpPr>
          <p:cNvPr id="10" name="Text 7"/>
          <p:cNvSpPr txBox="1"/>
          <p:nvPr/>
        </p:nvSpPr>
        <p:spPr>
          <a:xfrm>
            <a:off x="2407920" y="4846320"/>
            <a:ext cx="1722120" cy="640080"/>
          </a:xfrm>
          <a:prstGeom prst="rect">
            <a:avLst/>
          </a:prstGeom>
          <a:noFill/>
          <a:ln/>
        </p:spPr>
        <p:txBody>
          <a:bodyPr wrap="square" lIns="0" tIns="0" rIns="0" bIns="0" rtlCol="0" anchor="ctr"/>
          <a:lstStyle/>
          <a:p>
            <a:pPr algn="ctr" indent="0" marL="0">
              <a:buNone/>
            </a:pPr>
            <a:r>
              <a:rPr lang="en-US" sz="2400" b="1" dirty="0">
                <a:solidFill>
                  <a:srgbClr val="0B1F3A"/>
                </a:solidFill>
                <a:latin typeface="Arial" pitchFamily="34" charset="0"/>
                <a:ea typeface="Arial" pitchFamily="34" charset="-122"/>
                <a:cs typeface="Arial" pitchFamily="34" charset="-120"/>
              </a:rPr>
              <a:t>1</a:t>
            </a:r>
            <a:endParaRPr lang="en-US" sz="2400" dirty="0"/>
          </a:p>
        </p:txBody>
      </p:sp>
      <p:sp>
        <p:nvSpPr>
          <p:cNvPr id="11" name="Text 8"/>
          <p:cNvSpPr txBox="1"/>
          <p:nvPr/>
        </p:nvSpPr>
        <p:spPr>
          <a:xfrm>
            <a:off x="2362200" y="40233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Bermuda</a:t>
            </a:r>
            <a:endParaRPr lang="en-US" sz="1300" dirty="0"/>
          </a:p>
          <a:p>
            <a:pPr algn="ctr" indent="0" marL="0">
              <a:buNone/>
            </a:pPr>
            <a:r>
              <a:rPr lang="en-US" sz="1100" dirty="0">
                <a:solidFill>
                  <a:srgbClr val="5B6B85"/>
                </a:solidFill>
              </a:rPr>
              <a:t>Gazzard / Sousa</a:t>
            </a:r>
            <a:endParaRPr lang="en-US" sz="1300" dirty="0"/>
          </a:p>
        </p:txBody>
      </p:sp>
      <p:sp>
        <p:nvSpPr>
          <p:cNvPr id="12" name="podium 3"/>
          <p:cNvSpPr/>
          <p:nvPr/>
        </p:nvSpPr>
        <p:spPr>
          <a:xfrm>
            <a:off x="4267200" y="5257800"/>
            <a:ext cx="1722120" cy="685800"/>
          </a:xfrm>
          <a:prstGeom prst="roundRect">
            <a:avLst>
              <a:gd name="adj" fmla="val 8000"/>
            </a:avLst>
          </a:prstGeom>
          <a:solidFill>
            <a:srgbClr val="C98B5A"/>
          </a:solidFill>
          <a:ln/>
        </p:spPr>
      </p:sp>
      <p:sp>
        <p:nvSpPr>
          <p:cNvPr id="13" name="Text 10"/>
          <p:cNvSpPr txBox="1"/>
          <p:nvPr/>
        </p:nvSpPr>
        <p:spPr>
          <a:xfrm>
            <a:off x="4267200" y="525780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3</a:t>
            </a:r>
            <a:endParaRPr lang="en-US" sz="2400" dirty="0"/>
          </a:p>
        </p:txBody>
      </p:sp>
      <p:sp>
        <p:nvSpPr>
          <p:cNvPr id="14" name="Text 11"/>
          <p:cNvSpPr txBox="1"/>
          <p:nvPr/>
        </p:nvSpPr>
        <p:spPr>
          <a:xfrm>
            <a:off x="4221480" y="443484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Saint Lucia</a:t>
            </a:r>
            <a:endParaRPr lang="en-US" sz="1300" dirty="0"/>
          </a:p>
          <a:p>
            <a:pPr algn="ctr" indent="0" marL="0">
              <a:buNone/>
            </a:pPr>
            <a:r>
              <a:rPr lang="en-US" sz="1100" dirty="0">
                <a:solidFill>
                  <a:srgbClr val="5B6B85"/>
                </a:solidFill>
              </a:rPr>
              <a:t>Abigail / Desir</a:t>
            </a:r>
            <a:endParaRPr lang="en-US" sz="1300" dirty="0"/>
          </a:p>
        </p:txBody>
      </p:sp>
      <p:sp>
        <p:nvSpPr>
          <p:cNvPr id="15" name="Text 12"/>
          <p:cNvSpPr txBox="1"/>
          <p:nvPr/>
        </p:nvSpPr>
        <p:spPr>
          <a:xfrm>
            <a:off x="6199632" y="1371600"/>
            <a:ext cx="5440680" cy="320040"/>
          </a:xfrm>
          <a:prstGeom prst="rect">
            <a:avLst/>
          </a:prstGeom>
          <a:noFill/>
          <a:ln/>
        </p:spPr>
        <p:txBody>
          <a:bodyPr wrap="square" lIns="0" tIns="0" rIns="0" bIns="0" rtlCol="0" anchor="ctr"/>
          <a:lstStyle/>
          <a:p>
            <a:pPr indent="0" marL="0">
              <a:buNone/>
            </a:pPr>
            <a:r>
              <a:rPr lang="en-US" sz="1300" b="1" spc="200" kern="0" dirty="0">
                <a:solidFill>
                  <a:schemeClr val="accent1"/>
                </a:solidFill>
              </a:rPr>
              <a:t>MEN   </a:t>
            </a:r>
            <a:pPr indent="0" marL="0">
              <a:buNone/>
            </a:pPr>
            <a:r>
              <a:rPr lang="en-US" sz="1300" dirty="0">
                <a:solidFill>
                  <a:schemeClr val="tx2"/>
                </a:solidFill>
              </a:rPr>
              <a:t>Final: 2–0 (21–18, 21–19)</a:t>
            </a:r>
            <a:endParaRPr lang="en-US" sz="1300" dirty="0"/>
          </a:p>
        </p:txBody>
      </p:sp>
      <p:pic>
        <p:nvPicPr>
          <p:cNvPr id="16" name="Men photo" descr="/home/claude/build/img/p_u20m.jpg">    </p:cNvPr>
          <p:cNvPicPr>
            <a:picLocks noChangeAspect="1"/>
          </p:cNvPicPr>
          <p:nvPr/>
        </p:nvPicPr>
        <p:blipFill>
          <a:blip r:embed="rId2"/>
          <a:stretch>
            <a:fillRect/>
          </a:stretch>
        </p:blipFill>
        <p:spPr>
          <a:xfrm>
            <a:off x="6199632" y="1737360"/>
            <a:ext cx="5440680" cy="2240280"/>
          </a:xfrm>
          <a:prstGeom prst="rect">
            <a:avLst/>
          </a:prstGeom>
        </p:spPr>
      </p:pic>
      <p:sp>
        <p:nvSpPr>
          <p:cNvPr id="17" name="podium 2"/>
          <p:cNvSpPr/>
          <p:nvPr/>
        </p:nvSpPr>
        <p:spPr>
          <a:xfrm>
            <a:off x="6199632" y="5074920"/>
            <a:ext cx="1722120" cy="868680"/>
          </a:xfrm>
          <a:prstGeom prst="roundRect">
            <a:avLst>
              <a:gd name="adj" fmla="val 6316"/>
            </a:avLst>
          </a:prstGeom>
          <a:solidFill>
            <a:srgbClr val="B8C2CF"/>
          </a:solidFill>
          <a:ln/>
        </p:spPr>
      </p:sp>
      <p:sp>
        <p:nvSpPr>
          <p:cNvPr id="18" name="Text 14"/>
          <p:cNvSpPr txBox="1"/>
          <p:nvPr/>
        </p:nvSpPr>
        <p:spPr>
          <a:xfrm>
            <a:off x="6199632" y="507492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2</a:t>
            </a:r>
            <a:endParaRPr lang="en-US" sz="2400" dirty="0"/>
          </a:p>
        </p:txBody>
      </p:sp>
      <p:sp>
        <p:nvSpPr>
          <p:cNvPr id="19" name="Text 15"/>
          <p:cNvSpPr txBox="1"/>
          <p:nvPr/>
        </p:nvSpPr>
        <p:spPr>
          <a:xfrm>
            <a:off x="6153912" y="42519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Dominica</a:t>
            </a:r>
            <a:endParaRPr lang="en-US" sz="1300" dirty="0"/>
          </a:p>
          <a:p>
            <a:pPr algn="ctr" indent="0" marL="0">
              <a:buNone/>
            </a:pPr>
            <a:r>
              <a:rPr lang="en-US" sz="1100" dirty="0">
                <a:solidFill>
                  <a:srgbClr val="5B6B85"/>
                </a:solidFill>
              </a:rPr>
              <a:t>Tahj / Caiston</a:t>
            </a:r>
            <a:endParaRPr lang="en-US" sz="1300" dirty="0"/>
          </a:p>
        </p:txBody>
      </p:sp>
      <p:sp>
        <p:nvSpPr>
          <p:cNvPr id="20" name="podium 1"/>
          <p:cNvSpPr/>
          <p:nvPr/>
        </p:nvSpPr>
        <p:spPr>
          <a:xfrm>
            <a:off x="8058912" y="4846320"/>
            <a:ext cx="1722120" cy="1097280"/>
          </a:xfrm>
          <a:prstGeom prst="roundRect">
            <a:avLst>
              <a:gd name="adj" fmla="val 5000"/>
            </a:avLst>
          </a:prstGeom>
          <a:solidFill>
            <a:srgbClr val="F2B705"/>
          </a:solidFill>
          <a:ln/>
        </p:spPr>
      </p:sp>
      <p:sp>
        <p:nvSpPr>
          <p:cNvPr id="21" name="Text 17"/>
          <p:cNvSpPr txBox="1"/>
          <p:nvPr/>
        </p:nvSpPr>
        <p:spPr>
          <a:xfrm>
            <a:off x="8058912" y="4846320"/>
            <a:ext cx="1722120" cy="640080"/>
          </a:xfrm>
          <a:prstGeom prst="rect">
            <a:avLst/>
          </a:prstGeom>
          <a:noFill/>
          <a:ln/>
        </p:spPr>
        <p:txBody>
          <a:bodyPr wrap="square" lIns="0" tIns="0" rIns="0" bIns="0" rtlCol="0" anchor="ctr"/>
          <a:lstStyle/>
          <a:p>
            <a:pPr algn="ctr" indent="0" marL="0">
              <a:buNone/>
            </a:pPr>
            <a:r>
              <a:rPr lang="en-US" sz="2400" b="1" dirty="0">
                <a:solidFill>
                  <a:srgbClr val="0B1F3A"/>
                </a:solidFill>
                <a:latin typeface="Arial" pitchFamily="34" charset="0"/>
                <a:ea typeface="Arial" pitchFamily="34" charset="-122"/>
                <a:cs typeface="Arial" pitchFamily="34" charset="-120"/>
              </a:rPr>
              <a:t>1</a:t>
            </a:r>
            <a:endParaRPr lang="en-US" sz="2400" dirty="0"/>
          </a:p>
        </p:txBody>
      </p:sp>
      <p:sp>
        <p:nvSpPr>
          <p:cNvPr id="22" name="Text 18"/>
          <p:cNvSpPr txBox="1"/>
          <p:nvPr/>
        </p:nvSpPr>
        <p:spPr>
          <a:xfrm>
            <a:off x="8013192" y="40233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Saint Lucia</a:t>
            </a:r>
            <a:endParaRPr lang="en-US" sz="1300" dirty="0"/>
          </a:p>
          <a:p>
            <a:pPr algn="ctr" indent="0" marL="0">
              <a:buNone/>
            </a:pPr>
            <a:r>
              <a:rPr lang="en-US" sz="1100" dirty="0">
                <a:solidFill>
                  <a:srgbClr val="5B6B85"/>
                </a:solidFill>
              </a:rPr>
              <a:t>Emmanuel / Clarke</a:t>
            </a:r>
            <a:endParaRPr lang="en-US" sz="1300" dirty="0"/>
          </a:p>
        </p:txBody>
      </p:sp>
      <p:sp>
        <p:nvSpPr>
          <p:cNvPr id="23" name="podium 3"/>
          <p:cNvSpPr/>
          <p:nvPr/>
        </p:nvSpPr>
        <p:spPr>
          <a:xfrm>
            <a:off x="9918192" y="5257800"/>
            <a:ext cx="1722120" cy="685800"/>
          </a:xfrm>
          <a:prstGeom prst="roundRect">
            <a:avLst>
              <a:gd name="adj" fmla="val 8000"/>
            </a:avLst>
          </a:prstGeom>
          <a:solidFill>
            <a:srgbClr val="C98B5A"/>
          </a:solidFill>
          <a:ln/>
        </p:spPr>
      </p:sp>
      <p:sp>
        <p:nvSpPr>
          <p:cNvPr id="24" name="Text 20"/>
          <p:cNvSpPr txBox="1"/>
          <p:nvPr/>
        </p:nvSpPr>
        <p:spPr>
          <a:xfrm>
            <a:off x="9918192" y="525780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3</a:t>
            </a:r>
            <a:endParaRPr lang="en-US" sz="2400" dirty="0"/>
          </a:p>
        </p:txBody>
      </p:sp>
      <p:sp>
        <p:nvSpPr>
          <p:cNvPr id="25" name="Text 21"/>
          <p:cNvSpPr txBox="1"/>
          <p:nvPr/>
        </p:nvSpPr>
        <p:spPr>
          <a:xfrm>
            <a:off x="9872472" y="443484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St. Kitts and Nevis</a:t>
            </a:r>
            <a:endParaRPr lang="en-US" sz="1300" dirty="0"/>
          </a:p>
          <a:p>
            <a:pPr algn="ctr" indent="0" marL="0">
              <a:buNone/>
            </a:pPr>
            <a:r>
              <a:rPr lang="en-US" sz="1100" dirty="0">
                <a:solidFill>
                  <a:srgbClr val="5B6B85"/>
                </a:solidFill>
              </a:rPr>
              <a:t>Pencheon / Shiwamber</a:t>
            </a:r>
            <a:endParaRPr lang="en-US" sz="1300" dirty="0"/>
          </a:p>
        </p:txBody>
      </p:sp>
      <p:sp>
        <p:nvSpPr>
          <p:cNvPr id="26" name="Text 22"/>
          <p:cNvSpPr txBox="1"/>
          <p:nvPr/>
        </p:nvSpPr>
        <p:spPr>
          <a:xfrm>
            <a:off x="548640" y="6035040"/>
            <a:ext cx="11094415" cy="274320"/>
          </a:xfrm>
          <a:prstGeom prst="rect">
            <a:avLst/>
          </a:prstGeom>
          <a:noFill/>
          <a:ln/>
        </p:spPr>
        <p:txBody>
          <a:bodyPr wrap="square" lIns="0" tIns="0" rIns="0" bIns="0" rtlCol="0" anchor="t"/>
          <a:lstStyle/>
          <a:p>
            <a:pPr indent="0" marL="0">
              <a:buNone/>
            </a:pPr>
            <a:r>
              <a:rPr lang="en-US" sz="1200" i="1" dirty="0">
                <a:solidFill>
                  <a:schemeClr val="accent5"/>
                </a:solidFill>
              </a:rPr>
              <a:t>10–12 July  ·  Frigate Bay, St. Kitts  ·  Coach and referee courses ran alongside the championship</a:t>
            </a:r>
            <a:endParaRPr lang="en-US" sz="12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B6B85"/>
                </a:solidFill>
              </a:defRPr>
            </a:lvl1pPr>
          </a:lstStyle>
          <a:p>
            <a:pPr algn="r"/>
            <a:fld id="{F7021451-1387-4CA6-816F-3879F97B5CBC}" type="slidenum">
              <a:rPr b="0" lang="en-US"/>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1"/>
                </a:solidFill>
              </a:rPr>
              <a:t>CHAMPIONSHIPS · AUGUST 2026</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tx1"/>
                </a:solidFill>
                <a:latin typeface="Arial" pitchFamily="34" charset="0"/>
                <a:ea typeface="Arial" pitchFamily="34" charset="-122"/>
                <a:cs typeface="Arial" pitchFamily="34" charset="-120"/>
              </a:rPr>
              <a:t>Senior Indoor Championships 2026, Tortola</a:t>
            </a:r>
            <a:endParaRPr lang="en-US" sz="3200" dirty="0"/>
          </a:p>
        </p:txBody>
      </p:sp>
      <p:sp>
        <p:nvSpPr>
          <p:cNvPr id="4" name="Text 2"/>
          <p:cNvSpPr txBox="1"/>
          <p:nvPr/>
        </p:nvSpPr>
        <p:spPr>
          <a:xfrm>
            <a:off x="548640" y="1371600"/>
            <a:ext cx="5440680" cy="320040"/>
          </a:xfrm>
          <a:prstGeom prst="rect">
            <a:avLst/>
          </a:prstGeom>
          <a:noFill/>
          <a:ln/>
        </p:spPr>
        <p:txBody>
          <a:bodyPr wrap="square" lIns="0" tIns="0" rIns="0" bIns="0" rtlCol="0" anchor="ctr"/>
          <a:lstStyle/>
          <a:p>
            <a:pPr indent="0" marL="0">
              <a:buNone/>
            </a:pPr>
            <a:r>
              <a:rPr lang="en-US" sz="1300" b="1" spc="200" kern="0" dirty="0">
                <a:solidFill>
                  <a:schemeClr val="accent1"/>
                </a:solidFill>
              </a:rPr>
              <a:t>MEN   </a:t>
            </a:r>
            <a:pPr indent="0" marL="0">
              <a:buNone/>
            </a:pPr>
            <a:r>
              <a:rPr lang="en-US" sz="1300" dirty="0">
                <a:solidFill>
                  <a:schemeClr val="tx2"/>
                </a:solidFill>
              </a:rPr>
              <a:t>Final: St. Vincent and the Grenadines 3–1 Saint Lucia</a:t>
            </a:r>
            <a:endParaRPr lang="en-US" sz="1300" dirty="0"/>
          </a:p>
        </p:txBody>
      </p:sp>
      <p:pic>
        <p:nvPicPr>
          <p:cNvPr id="5" name="Men photo" descr="/home/claude/build/img/p_inm.jpg">    </p:cNvPr>
          <p:cNvPicPr>
            <a:picLocks noChangeAspect="1"/>
          </p:cNvPicPr>
          <p:nvPr/>
        </p:nvPicPr>
        <p:blipFill>
          <a:blip r:embed="rId1"/>
          <a:stretch>
            <a:fillRect/>
          </a:stretch>
        </p:blipFill>
        <p:spPr>
          <a:xfrm>
            <a:off x="548640" y="1737360"/>
            <a:ext cx="5440680" cy="2240280"/>
          </a:xfrm>
          <a:prstGeom prst="rect">
            <a:avLst/>
          </a:prstGeom>
        </p:spPr>
      </p:pic>
      <p:sp>
        <p:nvSpPr>
          <p:cNvPr id="6" name="podium 2"/>
          <p:cNvSpPr/>
          <p:nvPr/>
        </p:nvSpPr>
        <p:spPr>
          <a:xfrm>
            <a:off x="548640" y="5074920"/>
            <a:ext cx="1722120" cy="868680"/>
          </a:xfrm>
          <a:prstGeom prst="roundRect">
            <a:avLst>
              <a:gd name="adj" fmla="val 6316"/>
            </a:avLst>
          </a:prstGeom>
          <a:solidFill>
            <a:srgbClr val="B8C2CF"/>
          </a:solidFill>
          <a:ln/>
        </p:spPr>
      </p:sp>
      <p:sp>
        <p:nvSpPr>
          <p:cNvPr id="7" name="Text 4"/>
          <p:cNvSpPr txBox="1"/>
          <p:nvPr/>
        </p:nvSpPr>
        <p:spPr>
          <a:xfrm>
            <a:off x="548640" y="507492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2</a:t>
            </a:r>
            <a:endParaRPr lang="en-US" sz="2400" dirty="0"/>
          </a:p>
        </p:txBody>
      </p:sp>
      <p:sp>
        <p:nvSpPr>
          <p:cNvPr id="8" name="Text 5"/>
          <p:cNvSpPr txBox="1"/>
          <p:nvPr/>
        </p:nvSpPr>
        <p:spPr>
          <a:xfrm>
            <a:off x="502920" y="42519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Saint Lucia</a:t>
            </a:r>
            <a:endParaRPr lang="en-US" sz="1300" dirty="0"/>
          </a:p>
        </p:txBody>
      </p:sp>
      <p:sp>
        <p:nvSpPr>
          <p:cNvPr id="9" name="podium 1"/>
          <p:cNvSpPr/>
          <p:nvPr/>
        </p:nvSpPr>
        <p:spPr>
          <a:xfrm>
            <a:off x="2407920" y="4846320"/>
            <a:ext cx="1722120" cy="1097280"/>
          </a:xfrm>
          <a:prstGeom prst="roundRect">
            <a:avLst>
              <a:gd name="adj" fmla="val 5000"/>
            </a:avLst>
          </a:prstGeom>
          <a:solidFill>
            <a:srgbClr val="F2B705"/>
          </a:solidFill>
          <a:ln/>
        </p:spPr>
      </p:sp>
      <p:sp>
        <p:nvSpPr>
          <p:cNvPr id="10" name="Text 7"/>
          <p:cNvSpPr txBox="1"/>
          <p:nvPr/>
        </p:nvSpPr>
        <p:spPr>
          <a:xfrm>
            <a:off x="2407920" y="4846320"/>
            <a:ext cx="1722120" cy="640080"/>
          </a:xfrm>
          <a:prstGeom prst="rect">
            <a:avLst/>
          </a:prstGeom>
          <a:noFill/>
          <a:ln/>
        </p:spPr>
        <p:txBody>
          <a:bodyPr wrap="square" lIns="0" tIns="0" rIns="0" bIns="0" rtlCol="0" anchor="ctr"/>
          <a:lstStyle/>
          <a:p>
            <a:pPr algn="ctr" indent="0" marL="0">
              <a:buNone/>
            </a:pPr>
            <a:r>
              <a:rPr lang="en-US" sz="2400" b="1" dirty="0">
                <a:solidFill>
                  <a:srgbClr val="0B1F3A"/>
                </a:solidFill>
                <a:latin typeface="Arial" pitchFamily="34" charset="0"/>
                <a:ea typeface="Arial" pitchFamily="34" charset="-122"/>
                <a:cs typeface="Arial" pitchFamily="34" charset="-120"/>
              </a:rPr>
              <a:t>1</a:t>
            </a:r>
            <a:endParaRPr lang="en-US" sz="2400" dirty="0"/>
          </a:p>
        </p:txBody>
      </p:sp>
      <p:sp>
        <p:nvSpPr>
          <p:cNvPr id="11" name="Text 8"/>
          <p:cNvSpPr txBox="1"/>
          <p:nvPr/>
        </p:nvSpPr>
        <p:spPr>
          <a:xfrm>
            <a:off x="2362200" y="40233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St. Vincent and the Grenadines</a:t>
            </a:r>
            <a:endParaRPr lang="en-US" sz="1300" dirty="0"/>
          </a:p>
        </p:txBody>
      </p:sp>
      <p:sp>
        <p:nvSpPr>
          <p:cNvPr id="12" name="podium 3"/>
          <p:cNvSpPr/>
          <p:nvPr/>
        </p:nvSpPr>
        <p:spPr>
          <a:xfrm>
            <a:off x="4267200" y="5257800"/>
            <a:ext cx="1722120" cy="685800"/>
          </a:xfrm>
          <a:prstGeom prst="roundRect">
            <a:avLst>
              <a:gd name="adj" fmla="val 8000"/>
            </a:avLst>
          </a:prstGeom>
          <a:solidFill>
            <a:srgbClr val="C98B5A"/>
          </a:solidFill>
          <a:ln/>
        </p:spPr>
      </p:sp>
      <p:sp>
        <p:nvSpPr>
          <p:cNvPr id="13" name="Text 10"/>
          <p:cNvSpPr txBox="1"/>
          <p:nvPr/>
        </p:nvSpPr>
        <p:spPr>
          <a:xfrm>
            <a:off x="4267200" y="525780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3</a:t>
            </a:r>
            <a:endParaRPr lang="en-US" sz="2400" dirty="0"/>
          </a:p>
        </p:txBody>
      </p:sp>
      <p:sp>
        <p:nvSpPr>
          <p:cNvPr id="14" name="Text 11"/>
          <p:cNvSpPr txBox="1"/>
          <p:nvPr/>
        </p:nvSpPr>
        <p:spPr>
          <a:xfrm>
            <a:off x="4221480" y="443484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Dominica</a:t>
            </a:r>
            <a:endParaRPr lang="en-US" sz="1300" dirty="0"/>
          </a:p>
          <a:p>
            <a:pPr algn="ctr" indent="0" marL="0">
              <a:buNone/>
            </a:pPr>
            <a:r>
              <a:rPr lang="en-US" sz="1100" dirty="0">
                <a:solidFill>
                  <a:srgbClr val="5B6B85"/>
                </a:solidFill>
              </a:rPr>
              <a:t>3–2 v Bermuda</a:t>
            </a:r>
            <a:endParaRPr lang="en-US" sz="1300" dirty="0"/>
          </a:p>
        </p:txBody>
      </p:sp>
      <p:sp>
        <p:nvSpPr>
          <p:cNvPr id="15" name="Text 12"/>
          <p:cNvSpPr txBox="1"/>
          <p:nvPr/>
        </p:nvSpPr>
        <p:spPr>
          <a:xfrm>
            <a:off x="6199632" y="1371600"/>
            <a:ext cx="5440680" cy="320040"/>
          </a:xfrm>
          <a:prstGeom prst="rect">
            <a:avLst/>
          </a:prstGeom>
          <a:noFill/>
          <a:ln/>
        </p:spPr>
        <p:txBody>
          <a:bodyPr wrap="square" lIns="0" tIns="0" rIns="0" bIns="0" rtlCol="0" anchor="ctr"/>
          <a:lstStyle/>
          <a:p>
            <a:pPr indent="0" marL="0">
              <a:buNone/>
            </a:pPr>
            <a:r>
              <a:rPr lang="en-US" sz="1300" b="1" spc="200" kern="0" dirty="0">
                <a:solidFill>
                  <a:schemeClr val="accent1"/>
                </a:solidFill>
              </a:rPr>
              <a:t>WOMEN   </a:t>
            </a:r>
            <a:pPr indent="0" marL="0">
              <a:buNone/>
            </a:pPr>
            <a:r>
              <a:rPr lang="en-US" sz="1300" dirty="0">
                <a:solidFill>
                  <a:schemeClr val="tx2"/>
                </a:solidFill>
              </a:rPr>
              <a:t>Final: Bermuda 3–1 Antigua and Barbuda</a:t>
            </a:r>
            <a:endParaRPr lang="en-US" sz="1300" dirty="0"/>
          </a:p>
        </p:txBody>
      </p:sp>
      <p:pic>
        <p:nvPicPr>
          <p:cNvPr id="16" name="Women photo" descr="/home/claude/build/img/p_inw.jpg">    </p:cNvPr>
          <p:cNvPicPr>
            <a:picLocks noChangeAspect="1"/>
          </p:cNvPicPr>
          <p:nvPr/>
        </p:nvPicPr>
        <p:blipFill>
          <a:blip r:embed="rId2"/>
          <a:stretch>
            <a:fillRect/>
          </a:stretch>
        </p:blipFill>
        <p:spPr>
          <a:xfrm>
            <a:off x="6199632" y="1737360"/>
            <a:ext cx="5440680" cy="2240280"/>
          </a:xfrm>
          <a:prstGeom prst="rect">
            <a:avLst/>
          </a:prstGeom>
        </p:spPr>
      </p:pic>
      <p:sp>
        <p:nvSpPr>
          <p:cNvPr id="17" name="podium 2"/>
          <p:cNvSpPr/>
          <p:nvPr/>
        </p:nvSpPr>
        <p:spPr>
          <a:xfrm>
            <a:off x="6199632" y="5074920"/>
            <a:ext cx="1722120" cy="868680"/>
          </a:xfrm>
          <a:prstGeom prst="roundRect">
            <a:avLst>
              <a:gd name="adj" fmla="val 6316"/>
            </a:avLst>
          </a:prstGeom>
          <a:solidFill>
            <a:srgbClr val="B8C2CF"/>
          </a:solidFill>
          <a:ln/>
        </p:spPr>
      </p:sp>
      <p:sp>
        <p:nvSpPr>
          <p:cNvPr id="18" name="Text 14"/>
          <p:cNvSpPr txBox="1"/>
          <p:nvPr/>
        </p:nvSpPr>
        <p:spPr>
          <a:xfrm>
            <a:off x="6199632" y="507492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2</a:t>
            </a:r>
            <a:endParaRPr lang="en-US" sz="2400" dirty="0"/>
          </a:p>
        </p:txBody>
      </p:sp>
      <p:sp>
        <p:nvSpPr>
          <p:cNvPr id="19" name="Text 15"/>
          <p:cNvSpPr txBox="1"/>
          <p:nvPr/>
        </p:nvSpPr>
        <p:spPr>
          <a:xfrm>
            <a:off x="6153912" y="42519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Antigua and Barbuda</a:t>
            </a:r>
            <a:endParaRPr lang="en-US" sz="1300" dirty="0"/>
          </a:p>
        </p:txBody>
      </p:sp>
      <p:sp>
        <p:nvSpPr>
          <p:cNvPr id="20" name="podium 1"/>
          <p:cNvSpPr/>
          <p:nvPr/>
        </p:nvSpPr>
        <p:spPr>
          <a:xfrm>
            <a:off x="8058912" y="4846320"/>
            <a:ext cx="1722120" cy="1097280"/>
          </a:xfrm>
          <a:prstGeom prst="roundRect">
            <a:avLst>
              <a:gd name="adj" fmla="val 5000"/>
            </a:avLst>
          </a:prstGeom>
          <a:solidFill>
            <a:srgbClr val="F2B705"/>
          </a:solidFill>
          <a:ln/>
        </p:spPr>
      </p:sp>
      <p:sp>
        <p:nvSpPr>
          <p:cNvPr id="21" name="Text 17"/>
          <p:cNvSpPr txBox="1"/>
          <p:nvPr/>
        </p:nvSpPr>
        <p:spPr>
          <a:xfrm>
            <a:off x="8058912" y="4846320"/>
            <a:ext cx="1722120" cy="640080"/>
          </a:xfrm>
          <a:prstGeom prst="rect">
            <a:avLst/>
          </a:prstGeom>
          <a:noFill/>
          <a:ln/>
        </p:spPr>
        <p:txBody>
          <a:bodyPr wrap="square" lIns="0" tIns="0" rIns="0" bIns="0" rtlCol="0" anchor="ctr"/>
          <a:lstStyle/>
          <a:p>
            <a:pPr algn="ctr" indent="0" marL="0">
              <a:buNone/>
            </a:pPr>
            <a:r>
              <a:rPr lang="en-US" sz="2400" b="1" dirty="0">
                <a:solidFill>
                  <a:srgbClr val="0B1F3A"/>
                </a:solidFill>
                <a:latin typeface="Arial" pitchFamily="34" charset="0"/>
                <a:ea typeface="Arial" pitchFamily="34" charset="-122"/>
                <a:cs typeface="Arial" pitchFamily="34" charset="-120"/>
              </a:rPr>
              <a:t>1</a:t>
            </a:r>
            <a:endParaRPr lang="en-US" sz="2400" dirty="0"/>
          </a:p>
        </p:txBody>
      </p:sp>
      <p:sp>
        <p:nvSpPr>
          <p:cNvPr id="22" name="Text 18"/>
          <p:cNvSpPr txBox="1"/>
          <p:nvPr/>
        </p:nvSpPr>
        <p:spPr>
          <a:xfrm>
            <a:off x="8013192" y="402336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Bermuda</a:t>
            </a:r>
            <a:endParaRPr lang="en-US" sz="1300" dirty="0"/>
          </a:p>
        </p:txBody>
      </p:sp>
      <p:sp>
        <p:nvSpPr>
          <p:cNvPr id="23" name="podium 3"/>
          <p:cNvSpPr/>
          <p:nvPr/>
        </p:nvSpPr>
        <p:spPr>
          <a:xfrm>
            <a:off x="9918192" y="5257800"/>
            <a:ext cx="1722120" cy="685800"/>
          </a:xfrm>
          <a:prstGeom prst="roundRect">
            <a:avLst>
              <a:gd name="adj" fmla="val 8000"/>
            </a:avLst>
          </a:prstGeom>
          <a:solidFill>
            <a:srgbClr val="C98B5A"/>
          </a:solidFill>
          <a:ln/>
        </p:spPr>
      </p:sp>
      <p:sp>
        <p:nvSpPr>
          <p:cNvPr id="24" name="Text 20"/>
          <p:cNvSpPr txBox="1"/>
          <p:nvPr/>
        </p:nvSpPr>
        <p:spPr>
          <a:xfrm>
            <a:off x="9918192" y="5257800"/>
            <a:ext cx="1722120" cy="640080"/>
          </a:xfrm>
          <a:prstGeom prst="rect">
            <a:avLst/>
          </a:prstGeom>
          <a:noFill/>
          <a:ln/>
        </p:spPr>
        <p:txBody>
          <a:bodyPr wrap="square" lIns="0" tIns="0" rIns="0" bIns="0" rtlCol="0" anchor="ctr"/>
          <a:lstStyle/>
          <a:p>
            <a:pPr algn="ctr" indent="0" marL="0">
              <a:buNone/>
            </a:pPr>
            <a:r>
              <a:rPr lang="en-US" sz="2400" b="1" dirty="0">
                <a:solidFill>
                  <a:schemeClr val="bg1"/>
                </a:solidFill>
                <a:latin typeface="Arial" pitchFamily="34" charset="0"/>
                <a:ea typeface="Arial" pitchFamily="34" charset="-122"/>
                <a:cs typeface="Arial" pitchFamily="34" charset="-120"/>
              </a:rPr>
              <a:t>3</a:t>
            </a:r>
            <a:endParaRPr lang="en-US" sz="2400" dirty="0"/>
          </a:p>
        </p:txBody>
      </p:sp>
      <p:sp>
        <p:nvSpPr>
          <p:cNvPr id="25" name="Text 21"/>
          <p:cNvSpPr txBox="1"/>
          <p:nvPr/>
        </p:nvSpPr>
        <p:spPr>
          <a:xfrm>
            <a:off x="9872472" y="4434840"/>
            <a:ext cx="1813560" cy="777240"/>
          </a:xfrm>
          <a:prstGeom prst="rect">
            <a:avLst/>
          </a:prstGeom>
          <a:noFill/>
          <a:ln/>
        </p:spPr>
        <p:txBody>
          <a:bodyPr wrap="square" lIns="0" tIns="0" rIns="0" bIns="0" rtlCol="0" anchor="b"/>
          <a:lstStyle/>
          <a:p>
            <a:pPr algn="ctr" indent="0" marL="0">
              <a:buNone/>
            </a:pPr>
            <a:r>
              <a:rPr lang="en-US" sz="1300" b="1" dirty="0">
                <a:solidFill>
                  <a:schemeClr val="tx1"/>
                </a:solidFill>
              </a:rPr>
              <a:t>Saint Lucia</a:t>
            </a:r>
            <a:endParaRPr lang="en-US" sz="1300" dirty="0"/>
          </a:p>
          <a:p>
            <a:pPr algn="ctr" indent="0" marL="0">
              <a:buNone/>
            </a:pPr>
            <a:r>
              <a:rPr lang="en-US" sz="1100" dirty="0">
                <a:solidFill>
                  <a:srgbClr val="5B6B85"/>
                </a:solidFill>
              </a:rPr>
              <a:t>3–0 v BVI</a:t>
            </a:r>
            <a:endParaRPr lang="en-US" sz="1300" dirty="0"/>
          </a:p>
        </p:txBody>
      </p:sp>
      <p:sp>
        <p:nvSpPr>
          <p:cNvPr id="26" name="Text 22"/>
          <p:cNvSpPr txBox="1"/>
          <p:nvPr/>
        </p:nvSpPr>
        <p:spPr>
          <a:xfrm>
            <a:off x="548640" y="6035040"/>
            <a:ext cx="11094415" cy="274320"/>
          </a:xfrm>
          <a:prstGeom prst="rect">
            <a:avLst/>
          </a:prstGeom>
          <a:noFill/>
          <a:ln/>
        </p:spPr>
        <p:txBody>
          <a:bodyPr wrap="square" lIns="0" tIns="0" rIns="0" bIns="0" rtlCol="0" anchor="t"/>
          <a:lstStyle/>
          <a:p>
            <a:pPr indent="0" marL="0">
              <a:buNone/>
            </a:pPr>
            <a:r>
              <a:rPr lang="en-US" sz="1200" i="1" dirty="0">
                <a:solidFill>
                  <a:schemeClr val="accent5"/>
                </a:solidFill>
              </a:rPr>
              <a:t>12–16 August  ·  Tortola  ·  8 men's and 7 women's teams  ·  Practical setting for the BVI referee course</a:t>
            </a:r>
            <a:endParaRPr lang="en-US" sz="12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B6B85"/>
                </a:solidFill>
              </a:defRPr>
            </a:lvl1pPr>
          </a:lstStyle>
          <a:p>
            <a:pPr algn="r"/>
            <a:fld id="{F7021451-1387-4CA6-816F-3879F97B5CBC}" type="slidenum">
              <a:rPr b="0" lang="en-US"/>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1"/>
                </a:solidFill>
              </a:rPr>
              <a:t>RESULTS · 2025–2026</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tx1"/>
                </a:solidFill>
                <a:latin typeface="Arial" pitchFamily="34" charset="0"/>
                <a:ea typeface="Arial" pitchFamily="34" charset="-122"/>
                <a:cs typeface="Arial" pitchFamily="34" charset="-120"/>
              </a:rPr>
              <a:t>Medals shared across eight federations</a:t>
            </a:r>
            <a:endParaRPr lang="en-US" sz="3200" dirty="0"/>
          </a:p>
        </p:txBody>
      </p:sp>
      <p:graphicFrame>
        <p:nvGraphicFramePr>
          <p:cNvPr id="4" name="medal chart" descr=""/>
          <p:cNvGraphicFramePr/>
          <p:nvPr/>
        </p:nvGraphicFramePr>
        <p:xfrm>
          <a:off x="548640" y="1371600"/>
          <a:ext cx="6949440" cy="4572000"/>
        </p:xfrm>
        <a:graphic xmlns:a="http://schemas.openxmlformats.org/drawingml/2006/main">
          <a:graphicData uri="http://schemas.openxmlformats.org/drawingml/2006/chart">
            <c:chart xmlns:c="http://schemas.openxmlformats.org/drawingml/2006/chart" r:id="rId1"/>
          </a:graphicData>
        </a:graphic>
      </p:graphicFrame>
      <p:sp>
        <p:nvSpPr>
          <p:cNvPr id="5" name="medal fact 0"/>
          <p:cNvSpPr/>
          <p:nvPr/>
        </p:nvSpPr>
        <p:spPr>
          <a:xfrm>
            <a:off x="7818120" y="1508760"/>
            <a:ext cx="3824935" cy="1325880"/>
          </a:xfrm>
          <a:prstGeom prst="roundRect">
            <a:avLst>
              <a:gd name="adj" fmla="val 6897"/>
            </a:avLst>
          </a:prstGeom>
          <a:solidFill>
            <a:schemeClr val="tx1"/>
          </a:solidFill>
          <a:ln/>
        </p:spPr>
      </p:sp>
      <p:sp>
        <p:nvSpPr>
          <p:cNvPr id="6" name="Text 3"/>
          <p:cNvSpPr txBox="1"/>
          <p:nvPr/>
        </p:nvSpPr>
        <p:spPr>
          <a:xfrm>
            <a:off x="8046720" y="1645920"/>
            <a:ext cx="1005840" cy="1051560"/>
          </a:xfrm>
          <a:prstGeom prst="rect">
            <a:avLst/>
          </a:prstGeom>
          <a:noFill/>
          <a:ln/>
        </p:spPr>
        <p:txBody>
          <a:bodyPr wrap="square" lIns="0" tIns="0" rIns="0" bIns="0" rtlCol="0" anchor="ctr"/>
          <a:lstStyle/>
          <a:p>
            <a:pPr indent="0" marL="0">
              <a:buNone/>
            </a:pPr>
            <a:r>
              <a:rPr lang="en-US" sz="4000" b="1" dirty="0">
                <a:solidFill>
                  <a:schemeClr val="accent2"/>
                </a:solidFill>
                <a:latin typeface="Arial" pitchFamily="34" charset="0"/>
                <a:ea typeface="Arial" pitchFamily="34" charset="-122"/>
                <a:cs typeface="Arial" pitchFamily="34" charset="-120"/>
              </a:rPr>
              <a:t>39</a:t>
            </a:r>
            <a:endParaRPr lang="en-US" sz="4000" dirty="0"/>
          </a:p>
        </p:txBody>
      </p:sp>
      <p:sp>
        <p:nvSpPr>
          <p:cNvPr id="7" name="Text 4"/>
          <p:cNvSpPr txBox="1"/>
          <p:nvPr/>
        </p:nvSpPr>
        <p:spPr>
          <a:xfrm>
            <a:off x="9006840" y="1618488"/>
            <a:ext cx="2453335" cy="1097280"/>
          </a:xfrm>
          <a:prstGeom prst="rect">
            <a:avLst/>
          </a:prstGeom>
          <a:noFill/>
          <a:ln/>
        </p:spPr>
        <p:txBody>
          <a:bodyPr wrap="square" lIns="0" tIns="0" rIns="0" bIns="0" rtlCol="0" anchor="ctr"/>
          <a:lstStyle/>
          <a:p>
            <a:pPr indent="0" marL="0">
              <a:buNone/>
            </a:pPr>
            <a:r>
              <a:rPr lang="en-US" sz="1300" dirty="0">
                <a:solidFill>
                  <a:schemeClr val="bg1"/>
                </a:solidFill>
              </a:rPr>
              <a:t>medals across 13 men's and women's competitions in 2025 and 2026</a:t>
            </a:r>
            <a:endParaRPr lang="en-US" sz="1300" dirty="0"/>
          </a:p>
        </p:txBody>
      </p:sp>
      <p:sp>
        <p:nvSpPr>
          <p:cNvPr id="8" name="medal fact 1"/>
          <p:cNvSpPr/>
          <p:nvPr/>
        </p:nvSpPr>
        <p:spPr>
          <a:xfrm>
            <a:off x="7818120" y="2990088"/>
            <a:ext cx="3824935" cy="1325880"/>
          </a:xfrm>
          <a:prstGeom prst="roundRect">
            <a:avLst>
              <a:gd name="adj" fmla="val 6897"/>
            </a:avLst>
          </a:prstGeom>
          <a:solidFill>
            <a:schemeClr val="bg2"/>
          </a:solidFill>
          <a:ln/>
        </p:spPr>
      </p:sp>
      <p:sp>
        <p:nvSpPr>
          <p:cNvPr id="9" name="Text 6"/>
          <p:cNvSpPr txBox="1"/>
          <p:nvPr/>
        </p:nvSpPr>
        <p:spPr>
          <a:xfrm>
            <a:off x="8046720" y="3127248"/>
            <a:ext cx="1005840" cy="1051560"/>
          </a:xfrm>
          <a:prstGeom prst="rect">
            <a:avLst/>
          </a:prstGeom>
          <a:noFill/>
          <a:ln/>
        </p:spPr>
        <p:txBody>
          <a:bodyPr wrap="square" lIns="0" tIns="0" rIns="0" bIns="0" rtlCol="0" anchor="ctr"/>
          <a:lstStyle/>
          <a:p>
            <a:pPr indent="0" marL="0">
              <a:buNone/>
            </a:pPr>
            <a:r>
              <a:rPr lang="en-US" sz="4000" b="1" dirty="0">
                <a:solidFill>
                  <a:schemeClr val="accent1"/>
                </a:solidFill>
                <a:latin typeface="Arial" pitchFamily="34" charset="0"/>
                <a:ea typeface="Arial" pitchFamily="34" charset="-122"/>
                <a:cs typeface="Arial" pitchFamily="34" charset="-120"/>
              </a:rPr>
              <a:t>7</a:t>
            </a:r>
            <a:endParaRPr lang="en-US" sz="4000" dirty="0"/>
          </a:p>
        </p:txBody>
      </p:sp>
      <p:sp>
        <p:nvSpPr>
          <p:cNvPr id="10" name="Text 7"/>
          <p:cNvSpPr txBox="1"/>
          <p:nvPr/>
        </p:nvSpPr>
        <p:spPr>
          <a:xfrm>
            <a:off x="9006840" y="3099816"/>
            <a:ext cx="2453335" cy="1097280"/>
          </a:xfrm>
          <a:prstGeom prst="rect">
            <a:avLst/>
          </a:prstGeom>
          <a:noFill/>
          <a:ln/>
        </p:spPr>
        <p:txBody>
          <a:bodyPr wrap="square" lIns="0" tIns="0" rIns="0" bIns="0" rtlCol="0" anchor="ctr"/>
          <a:lstStyle/>
          <a:p>
            <a:pPr indent="0" marL="0">
              <a:buNone/>
            </a:pPr>
            <a:r>
              <a:rPr lang="en-US" sz="1300" dirty="0">
                <a:solidFill>
                  <a:schemeClr val="tx1"/>
                </a:solidFill>
              </a:rPr>
              <a:t>different federations won gold. Saint Lucia won four</a:t>
            </a:r>
            <a:endParaRPr lang="en-US" sz="1300" dirty="0"/>
          </a:p>
        </p:txBody>
      </p:sp>
      <p:sp>
        <p:nvSpPr>
          <p:cNvPr id="11" name="medal fact 2"/>
          <p:cNvSpPr/>
          <p:nvPr/>
        </p:nvSpPr>
        <p:spPr>
          <a:xfrm>
            <a:off x="7818120" y="4471416"/>
            <a:ext cx="3824935" cy="1325880"/>
          </a:xfrm>
          <a:prstGeom prst="roundRect">
            <a:avLst>
              <a:gd name="adj" fmla="val 6897"/>
            </a:avLst>
          </a:prstGeom>
          <a:solidFill>
            <a:schemeClr val="bg2"/>
          </a:solidFill>
          <a:ln/>
        </p:spPr>
      </p:sp>
      <p:sp>
        <p:nvSpPr>
          <p:cNvPr id="12" name="Text 9"/>
          <p:cNvSpPr txBox="1"/>
          <p:nvPr/>
        </p:nvSpPr>
        <p:spPr>
          <a:xfrm>
            <a:off x="8046720" y="4608576"/>
            <a:ext cx="1005840" cy="1051560"/>
          </a:xfrm>
          <a:prstGeom prst="rect">
            <a:avLst/>
          </a:prstGeom>
          <a:noFill/>
          <a:ln/>
        </p:spPr>
        <p:txBody>
          <a:bodyPr wrap="square" lIns="0" tIns="0" rIns="0" bIns="0" rtlCol="0" anchor="ctr"/>
          <a:lstStyle/>
          <a:p>
            <a:pPr indent="0" marL="0">
              <a:buNone/>
            </a:pPr>
            <a:r>
              <a:rPr lang="en-US" sz="4000" b="1" dirty="0">
                <a:solidFill>
                  <a:schemeClr val="accent1"/>
                </a:solidFill>
                <a:latin typeface="Arial" pitchFamily="34" charset="0"/>
                <a:ea typeface="Arial" pitchFamily="34" charset="-122"/>
                <a:cs typeface="Arial" pitchFamily="34" charset="-120"/>
              </a:rPr>
              <a:t>10</a:t>
            </a:r>
            <a:endParaRPr lang="en-US" sz="4000" dirty="0"/>
          </a:p>
        </p:txBody>
      </p:sp>
      <p:sp>
        <p:nvSpPr>
          <p:cNvPr id="13" name="Text 10"/>
          <p:cNvSpPr txBox="1"/>
          <p:nvPr/>
        </p:nvSpPr>
        <p:spPr>
          <a:xfrm>
            <a:off x="9006840" y="4581144"/>
            <a:ext cx="2453335" cy="1097280"/>
          </a:xfrm>
          <a:prstGeom prst="rect">
            <a:avLst/>
          </a:prstGeom>
          <a:noFill/>
          <a:ln/>
        </p:spPr>
        <p:txBody>
          <a:bodyPr wrap="square" lIns="0" tIns="0" rIns="0" bIns="0" rtlCol="0" anchor="ctr"/>
          <a:lstStyle/>
          <a:p>
            <a:pPr indent="0" marL="0">
              <a:buNone/>
            </a:pPr>
            <a:r>
              <a:rPr lang="en-US" sz="1300" dirty="0">
                <a:solidFill>
                  <a:schemeClr val="tx1"/>
                </a:solidFill>
              </a:rPr>
              <a:t>medals for Saint Lucia, the most of any federation. Dominica won 8</a:t>
            </a:r>
            <a:endParaRPr lang="en-US" sz="13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B6B85"/>
                </a:solidFill>
              </a:defRPr>
            </a:lvl1pPr>
          </a:lstStyle>
          <a:p>
            <a:pPr algn="r"/>
            <a:fld id="{F7021451-1387-4CA6-816F-3879F97B5CBC}" type="slidenum">
              <a:rPr b="0" lang="en-US"/>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1"/>
                </a:solidFill>
              </a:rPr>
              <a:t>2026 IN PICTURES</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tx1"/>
                </a:solidFill>
                <a:latin typeface="Arial" pitchFamily="34" charset="0"/>
                <a:ea typeface="Arial" pitchFamily="34" charset="-122"/>
                <a:cs typeface="Arial" pitchFamily="34" charset="-120"/>
              </a:rPr>
              <a:t>A season on sand and court</a:t>
            </a:r>
            <a:endParaRPr lang="en-US" sz="3200" dirty="0"/>
          </a:p>
        </p:txBody>
      </p:sp>
      <p:pic>
        <p:nvPicPr>
          <p:cNvPr id="4" name="gallery 1" descr="/home/claude/build/img/g0.jpg">    </p:cNvPr>
          <p:cNvPicPr>
            <a:picLocks noChangeAspect="1"/>
          </p:cNvPicPr>
          <p:nvPr/>
        </p:nvPicPr>
        <p:blipFill>
          <a:blip r:embed="rId1"/>
          <a:stretch>
            <a:fillRect/>
          </a:stretch>
        </p:blipFill>
        <p:spPr>
          <a:xfrm>
            <a:off x="548640" y="1417320"/>
            <a:ext cx="3566160" cy="2194560"/>
          </a:xfrm>
          <a:prstGeom prst="rect">
            <a:avLst/>
          </a:prstGeom>
        </p:spPr>
      </p:pic>
      <p:sp>
        <p:nvSpPr>
          <p:cNvPr id="5" name="Text 2"/>
          <p:cNvSpPr txBox="1"/>
          <p:nvPr/>
        </p:nvSpPr>
        <p:spPr>
          <a:xfrm>
            <a:off x="548640" y="3630168"/>
            <a:ext cx="3566160" cy="219456"/>
          </a:xfrm>
          <a:prstGeom prst="rect">
            <a:avLst/>
          </a:prstGeom>
          <a:noFill/>
          <a:ln/>
        </p:spPr>
        <p:txBody>
          <a:bodyPr wrap="square" lIns="0" tIns="0" rIns="0" bIns="0" rtlCol="0" anchor="t"/>
          <a:lstStyle/>
          <a:p>
            <a:pPr indent="0" marL="0">
              <a:buNone/>
            </a:pPr>
            <a:r>
              <a:rPr lang="en-US" sz="1100" i="1" dirty="0">
                <a:solidFill>
                  <a:schemeClr val="accent5"/>
                </a:solidFill>
              </a:rPr>
              <a:t>Senior Beach, Saint Lucia</a:t>
            </a:r>
            <a:endParaRPr lang="en-US" sz="1100" dirty="0"/>
          </a:p>
        </p:txBody>
      </p:sp>
      <p:pic>
        <p:nvPicPr>
          <p:cNvPr id="6" name="gallery 2" descr="/home/claude/build/img/g1.jpg">    </p:cNvPr>
          <p:cNvPicPr>
            <a:picLocks noChangeAspect="1"/>
          </p:cNvPicPr>
          <p:nvPr/>
        </p:nvPicPr>
        <p:blipFill>
          <a:blip r:embed="rId2"/>
          <a:stretch>
            <a:fillRect/>
          </a:stretch>
        </p:blipFill>
        <p:spPr>
          <a:xfrm>
            <a:off x="4311396" y="1417320"/>
            <a:ext cx="3566160" cy="2194560"/>
          </a:xfrm>
          <a:prstGeom prst="rect">
            <a:avLst/>
          </a:prstGeom>
        </p:spPr>
      </p:pic>
      <p:sp>
        <p:nvSpPr>
          <p:cNvPr id="7" name="Text 3"/>
          <p:cNvSpPr txBox="1"/>
          <p:nvPr/>
        </p:nvSpPr>
        <p:spPr>
          <a:xfrm>
            <a:off x="4311396" y="3630168"/>
            <a:ext cx="3566160" cy="219456"/>
          </a:xfrm>
          <a:prstGeom prst="rect">
            <a:avLst/>
          </a:prstGeom>
          <a:noFill/>
          <a:ln/>
        </p:spPr>
        <p:txBody>
          <a:bodyPr wrap="square" lIns="0" tIns="0" rIns="0" bIns="0" rtlCol="0" anchor="t"/>
          <a:lstStyle/>
          <a:p>
            <a:pPr indent="0" marL="0">
              <a:buNone/>
            </a:pPr>
            <a:r>
              <a:rPr lang="en-US" sz="1100" i="1" dirty="0">
                <a:solidFill>
                  <a:schemeClr val="accent5"/>
                </a:solidFill>
              </a:rPr>
              <a:t>U20 Beach medal ceremony, St. Kitts</a:t>
            </a:r>
            <a:endParaRPr lang="en-US" sz="1100" dirty="0"/>
          </a:p>
        </p:txBody>
      </p:sp>
      <p:pic>
        <p:nvPicPr>
          <p:cNvPr id="8" name="gallery 3" descr="/home/claude/build/img/g2.jpg">    </p:cNvPr>
          <p:cNvPicPr>
            <a:picLocks noChangeAspect="1"/>
          </p:cNvPicPr>
          <p:nvPr/>
        </p:nvPicPr>
        <p:blipFill>
          <a:blip r:embed="rId3"/>
          <a:stretch>
            <a:fillRect/>
          </a:stretch>
        </p:blipFill>
        <p:spPr>
          <a:xfrm>
            <a:off x="8074152" y="1417320"/>
            <a:ext cx="3566160" cy="2194560"/>
          </a:xfrm>
          <a:prstGeom prst="rect">
            <a:avLst/>
          </a:prstGeom>
        </p:spPr>
      </p:pic>
      <p:sp>
        <p:nvSpPr>
          <p:cNvPr id="9" name="Text 4"/>
          <p:cNvSpPr txBox="1"/>
          <p:nvPr/>
        </p:nvSpPr>
        <p:spPr>
          <a:xfrm>
            <a:off x="8074152" y="3630168"/>
            <a:ext cx="3566160" cy="219456"/>
          </a:xfrm>
          <a:prstGeom prst="rect">
            <a:avLst/>
          </a:prstGeom>
          <a:noFill/>
          <a:ln/>
        </p:spPr>
        <p:txBody>
          <a:bodyPr wrap="square" lIns="0" tIns="0" rIns="0" bIns="0" rtlCol="0" anchor="t"/>
          <a:lstStyle/>
          <a:p>
            <a:pPr indent="0" marL="0">
              <a:buNone/>
            </a:pPr>
            <a:r>
              <a:rPr lang="en-US" sz="1100" i="1" dirty="0">
                <a:solidFill>
                  <a:schemeClr val="accent5"/>
                </a:solidFill>
              </a:rPr>
              <a:t>Senior Indoor, Tortola</a:t>
            </a:r>
            <a:endParaRPr lang="en-US" sz="1100" dirty="0"/>
          </a:p>
        </p:txBody>
      </p:sp>
      <p:pic>
        <p:nvPicPr>
          <p:cNvPr id="10" name="gallery 4" descr="/home/claude/build/img/g3.jpg">    </p:cNvPr>
          <p:cNvPicPr>
            <a:picLocks noChangeAspect="1"/>
          </p:cNvPicPr>
          <p:nvPr/>
        </p:nvPicPr>
        <p:blipFill>
          <a:blip r:embed="rId4"/>
          <a:stretch>
            <a:fillRect/>
          </a:stretch>
        </p:blipFill>
        <p:spPr>
          <a:xfrm>
            <a:off x="548640" y="3867912"/>
            <a:ext cx="3566160" cy="2194560"/>
          </a:xfrm>
          <a:prstGeom prst="rect">
            <a:avLst/>
          </a:prstGeom>
        </p:spPr>
      </p:pic>
      <p:sp>
        <p:nvSpPr>
          <p:cNvPr id="11" name="Text 5"/>
          <p:cNvSpPr txBox="1"/>
          <p:nvPr/>
        </p:nvSpPr>
        <p:spPr>
          <a:xfrm>
            <a:off x="548640" y="6080760"/>
            <a:ext cx="3566160" cy="219456"/>
          </a:xfrm>
          <a:prstGeom prst="rect">
            <a:avLst/>
          </a:prstGeom>
          <a:noFill/>
          <a:ln/>
        </p:spPr>
        <p:txBody>
          <a:bodyPr wrap="square" lIns="0" tIns="0" rIns="0" bIns="0" rtlCol="0" anchor="t"/>
          <a:lstStyle/>
          <a:p>
            <a:pPr indent="0" marL="0">
              <a:buNone/>
            </a:pPr>
            <a:r>
              <a:rPr lang="en-US" sz="1100" i="1" dirty="0">
                <a:solidFill>
                  <a:schemeClr val="accent5"/>
                </a:solidFill>
              </a:rPr>
              <a:t>Senior Indoor, Tortola</a:t>
            </a:r>
            <a:endParaRPr lang="en-US" sz="1100" dirty="0"/>
          </a:p>
        </p:txBody>
      </p:sp>
      <p:pic>
        <p:nvPicPr>
          <p:cNvPr id="12" name="gallery 5" descr="/home/claude/build/img/g4.jpg">    </p:cNvPr>
          <p:cNvPicPr>
            <a:picLocks noChangeAspect="1"/>
          </p:cNvPicPr>
          <p:nvPr/>
        </p:nvPicPr>
        <p:blipFill>
          <a:blip r:embed="rId5"/>
          <a:stretch>
            <a:fillRect/>
          </a:stretch>
        </p:blipFill>
        <p:spPr>
          <a:xfrm>
            <a:off x="4311396" y="3867912"/>
            <a:ext cx="3566160" cy="2194560"/>
          </a:xfrm>
          <a:prstGeom prst="rect">
            <a:avLst/>
          </a:prstGeom>
        </p:spPr>
      </p:pic>
      <p:sp>
        <p:nvSpPr>
          <p:cNvPr id="13" name="Text 6"/>
          <p:cNvSpPr txBox="1"/>
          <p:nvPr/>
        </p:nvSpPr>
        <p:spPr>
          <a:xfrm>
            <a:off x="4311396" y="6080760"/>
            <a:ext cx="3566160" cy="219456"/>
          </a:xfrm>
          <a:prstGeom prst="rect">
            <a:avLst/>
          </a:prstGeom>
          <a:noFill/>
          <a:ln/>
        </p:spPr>
        <p:txBody>
          <a:bodyPr wrap="square" lIns="0" tIns="0" rIns="0" bIns="0" rtlCol="0" anchor="t"/>
          <a:lstStyle/>
          <a:p>
            <a:pPr indent="0" marL="0">
              <a:buNone/>
            </a:pPr>
            <a:r>
              <a:rPr lang="en-US" sz="1100" i="1" dirty="0">
                <a:solidFill>
                  <a:schemeClr val="accent5"/>
                </a:solidFill>
              </a:rPr>
              <a:t>Referee certification, Tortola</a:t>
            </a:r>
            <a:endParaRPr lang="en-US" sz="1100" dirty="0"/>
          </a:p>
        </p:txBody>
      </p:sp>
      <p:pic>
        <p:nvPicPr>
          <p:cNvPr id="14" name="gallery 6" descr="/home/claude/build/img/g5.jpg">    </p:cNvPr>
          <p:cNvPicPr>
            <a:picLocks noChangeAspect="1"/>
          </p:cNvPicPr>
          <p:nvPr/>
        </p:nvPicPr>
        <p:blipFill>
          <a:blip r:embed="rId6"/>
          <a:stretch>
            <a:fillRect/>
          </a:stretch>
        </p:blipFill>
        <p:spPr>
          <a:xfrm>
            <a:off x="8074152" y="3867912"/>
            <a:ext cx="3566160" cy="2194560"/>
          </a:xfrm>
          <a:prstGeom prst="rect">
            <a:avLst/>
          </a:prstGeom>
        </p:spPr>
      </p:pic>
      <p:sp>
        <p:nvSpPr>
          <p:cNvPr id="15" name="Text 7"/>
          <p:cNvSpPr txBox="1"/>
          <p:nvPr/>
        </p:nvSpPr>
        <p:spPr>
          <a:xfrm>
            <a:off x="8074152" y="6080760"/>
            <a:ext cx="3566160" cy="219456"/>
          </a:xfrm>
          <a:prstGeom prst="rect">
            <a:avLst/>
          </a:prstGeom>
          <a:noFill/>
          <a:ln/>
        </p:spPr>
        <p:txBody>
          <a:bodyPr wrap="square" lIns="0" tIns="0" rIns="0" bIns="0" rtlCol="0" anchor="t"/>
          <a:lstStyle/>
          <a:p>
            <a:pPr indent="0" marL="0">
              <a:buNone/>
            </a:pPr>
            <a:r>
              <a:rPr lang="en-US" sz="1100" i="1" dirty="0">
                <a:solidFill>
                  <a:schemeClr val="accent5"/>
                </a:solidFill>
              </a:rPr>
              <a:t>Level 1 coaches, Tortola</a:t>
            </a:r>
            <a:endParaRPr lang="en-US" sz="11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B6B85"/>
                </a:solidFill>
              </a:defRPr>
            </a:lvl1pPr>
          </a:lstStyle>
          <a:p>
            <a:pPr algn="r"/>
            <a:fld id="{F7021451-1387-4CA6-816F-3879F97B5CBC}" type="slidenum">
              <a:rPr b="0" lang="en-US"/>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1"/>
                </a:solidFill>
              </a:rPr>
              <a:t>DEVELOPMENT · JULY 2026</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tx1"/>
                </a:solidFill>
                <a:latin typeface="Arial" pitchFamily="34" charset="0"/>
                <a:ea typeface="Arial" pitchFamily="34" charset="-122"/>
                <a:cs typeface="Arial" pitchFamily="34" charset="-120"/>
              </a:rPr>
              <a:t>St. Kitts: competition combined with education</a:t>
            </a:r>
            <a:endParaRPr lang="en-US" sz="3200" dirty="0"/>
          </a:p>
        </p:txBody>
      </p:sp>
      <p:sp>
        <p:nvSpPr>
          <p:cNvPr id="4" name="Text 2"/>
          <p:cNvSpPr txBox="1"/>
          <p:nvPr/>
        </p:nvSpPr>
        <p:spPr>
          <a:xfrm>
            <a:off x="548640" y="1417320"/>
            <a:ext cx="2651760" cy="320040"/>
          </a:xfrm>
          <a:prstGeom prst="rect">
            <a:avLst/>
          </a:prstGeom>
          <a:noFill/>
          <a:ln/>
        </p:spPr>
        <p:txBody>
          <a:bodyPr wrap="square" lIns="0" tIns="0" rIns="0" bIns="0" rtlCol="0" anchor="t"/>
          <a:lstStyle/>
          <a:p>
            <a:pPr indent="0" marL="0">
              <a:buNone/>
            </a:pPr>
            <a:r>
              <a:rPr lang="en-US" sz="1300" b="1" dirty="0">
                <a:solidFill>
                  <a:schemeClr val="accent5"/>
                </a:solidFill>
              </a:rPr>
              <a:t>July 2026</a:t>
            </a:r>
            <a:endParaRPr lang="en-US" sz="1300" dirty="0"/>
          </a:p>
        </p:txBody>
      </p:sp>
      <p:sp>
        <p:nvSpPr>
          <p:cNvPr id="5" name="Text 3"/>
          <p:cNvSpPr txBox="1"/>
          <p:nvPr/>
        </p:nvSpPr>
        <p:spPr>
          <a:xfrm>
            <a:off x="3383280" y="1417320"/>
            <a:ext cx="822960" cy="320040"/>
          </a:xfrm>
          <a:prstGeom prst="rect">
            <a:avLst/>
          </a:prstGeom>
          <a:noFill/>
          <a:ln/>
        </p:spPr>
        <p:txBody>
          <a:bodyPr wrap="square" lIns="0" tIns="0" rIns="0" bIns="0" rtlCol="0" anchor="t"/>
          <a:lstStyle/>
          <a:p>
            <a:pPr algn="ctr" indent="0" marL="0">
              <a:buNone/>
            </a:pPr>
            <a:r>
              <a:rPr lang="en-US" sz="1200" b="1" dirty="0">
                <a:solidFill>
                  <a:schemeClr val="tx2"/>
                </a:solidFill>
              </a:rPr>
              <a:t>Mon 6</a:t>
            </a:r>
            <a:endParaRPr lang="en-US" sz="1200" dirty="0"/>
          </a:p>
        </p:txBody>
      </p:sp>
      <p:sp>
        <p:nvSpPr>
          <p:cNvPr id="6" name="Text 4"/>
          <p:cNvSpPr txBox="1"/>
          <p:nvPr/>
        </p:nvSpPr>
        <p:spPr>
          <a:xfrm>
            <a:off x="4206240" y="1417320"/>
            <a:ext cx="822960" cy="320040"/>
          </a:xfrm>
          <a:prstGeom prst="rect">
            <a:avLst/>
          </a:prstGeom>
          <a:noFill/>
          <a:ln/>
        </p:spPr>
        <p:txBody>
          <a:bodyPr wrap="square" lIns="0" tIns="0" rIns="0" bIns="0" rtlCol="0" anchor="t"/>
          <a:lstStyle/>
          <a:p>
            <a:pPr algn="ctr" indent="0" marL="0">
              <a:buNone/>
            </a:pPr>
            <a:r>
              <a:rPr lang="en-US" sz="1200" b="1" dirty="0">
                <a:solidFill>
                  <a:schemeClr val="tx2"/>
                </a:solidFill>
              </a:rPr>
              <a:t>Tue 7</a:t>
            </a:r>
            <a:endParaRPr lang="en-US" sz="1200" dirty="0"/>
          </a:p>
        </p:txBody>
      </p:sp>
      <p:sp>
        <p:nvSpPr>
          <p:cNvPr id="7" name="Text 5"/>
          <p:cNvSpPr txBox="1"/>
          <p:nvPr/>
        </p:nvSpPr>
        <p:spPr>
          <a:xfrm>
            <a:off x="5029200" y="1417320"/>
            <a:ext cx="822960" cy="320040"/>
          </a:xfrm>
          <a:prstGeom prst="rect">
            <a:avLst/>
          </a:prstGeom>
          <a:noFill/>
          <a:ln/>
        </p:spPr>
        <p:txBody>
          <a:bodyPr wrap="square" lIns="0" tIns="0" rIns="0" bIns="0" rtlCol="0" anchor="t"/>
          <a:lstStyle/>
          <a:p>
            <a:pPr algn="ctr" indent="0" marL="0">
              <a:buNone/>
            </a:pPr>
            <a:r>
              <a:rPr lang="en-US" sz="1200" b="1" dirty="0">
                <a:solidFill>
                  <a:schemeClr val="tx2"/>
                </a:solidFill>
              </a:rPr>
              <a:t>Wed 8</a:t>
            </a:r>
            <a:endParaRPr lang="en-US" sz="1200" dirty="0"/>
          </a:p>
        </p:txBody>
      </p:sp>
      <p:sp>
        <p:nvSpPr>
          <p:cNvPr id="8" name="Text 6"/>
          <p:cNvSpPr txBox="1"/>
          <p:nvPr/>
        </p:nvSpPr>
        <p:spPr>
          <a:xfrm>
            <a:off x="5852160" y="1417320"/>
            <a:ext cx="822960" cy="320040"/>
          </a:xfrm>
          <a:prstGeom prst="rect">
            <a:avLst/>
          </a:prstGeom>
          <a:noFill/>
          <a:ln/>
        </p:spPr>
        <p:txBody>
          <a:bodyPr wrap="square" lIns="0" tIns="0" rIns="0" bIns="0" rtlCol="0" anchor="t"/>
          <a:lstStyle/>
          <a:p>
            <a:pPr algn="ctr" indent="0" marL="0">
              <a:buNone/>
            </a:pPr>
            <a:r>
              <a:rPr lang="en-US" sz="1200" b="1" dirty="0">
                <a:solidFill>
                  <a:schemeClr val="tx2"/>
                </a:solidFill>
              </a:rPr>
              <a:t>Thu 9</a:t>
            </a:r>
            <a:endParaRPr lang="en-US" sz="1200" dirty="0"/>
          </a:p>
        </p:txBody>
      </p:sp>
      <p:sp>
        <p:nvSpPr>
          <p:cNvPr id="9" name="Text 7"/>
          <p:cNvSpPr txBox="1"/>
          <p:nvPr/>
        </p:nvSpPr>
        <p:spPr>
          <a:xfrm>
            <a:off x="6675120" y="1417320"/>
            <a:ext cx="822960" cy="320040"/>
          </a:xfrm>
          <a:prstGeom prst="rect">
            <a:avLst/>
          </a:prstGeom>
          <a:noFill/>
          <a:ln/>
        </p:spPr>
        <p:txBody>
          <a:bodyPr wrap="square" lIns="0" tIns="0" rIns="0" bIns="0" rtlCol="0" anchor="t"/>
          <a:lstStyle/>
          <a:p>
            <a:pPr algn="ctr" indent="0" marL="0">
              <a:buNone/>
            </a:pPr>
            <a:r>
              <a:rPr lang="en-US" sz="1200" b="1" dirty="0">
                <a:solidFill>
                  <a:schemeClr val="tx2"/>
                </a:solidFill>
              </a:rPr>
              <a:t>Fri 10</a:t>
            </a:r>
            <a:endParaRPr lang="en-US" sz="1200" dirty="0"/>
          </a:p>
        </p:txBody>
      </p:sp>
      <p:sp>
        <p:nvSpPr>
          <p:cNvPr id="10" name="Text 8"/>
          <p:cNvSpPr txBox="1"/>
          <p:nvPr/>
        </p:nvSpPr>
        <p:spPr>
          <a:xfrm>
            <a:off x="7498080" y="1417320"/>
            <a:ext cx="822960" cy="320040"/>
          </a:xfrm>
          <a:prstGeom prst="rect">
            <a:avLst/>
          </a:prstGeom>
          <a:noFill/>
          <a:ln/>
        </p:spPr>
        <p:txBody>
          <a:bodyPr wrap="square" lIns="0" tIns="0" rIns="0" bIns="0" rtlCol="0" anchor="t"/>
          <a:lstStyle/>
          <a:p>
            <a:pPr algn="ctr" indent="0" marL="0">
              <a:buNone/>
            </a:pPr>
            <a:r>
              <a:rPr lang="en-US" sz="1200" b="1" dirty="0">
                <a:solidFill>
                  <a:schemeClr val="tx2"/>
                </a:solidFill>
              </a:rPr>
              <a:t>Sat 11</a:t>
            </a:r>
            <a:endParaRPr lang="en-US" sz="1200" dirty="0"/>
          </a:p>
        </p:txBody>
      </p:sp>
      <p:sp>
        <p:nvSpPr>
          <p:cNvPr id="11" name="Text 9"/>
          <p:cNvSpPr txBox="1"/>
          <p:nvPr/>
        </p:nvSpPr>
        <p:spPr>
          <a:xfrm>
            <a:off x="8321040" y="1417320"/>
            <a:ext cx="822960" cy="320040"/>
          </a:xfrm>
          <a:prstGeom prst="rect">
            <a:avLst/>
          </a:prstGeom>
          <a:noFill/>
          <a:ln/>
        </p:spPr>
        <p:txBody>
          <a:bodyPr wrap="square" lIns="0" tIns="0" rIns="0" bIns="0" rtlCol="0" anchor="t"/>
          <a:lstStyle/>
          <a:p>
            <a:pPr algn="ctr" indent="0" marL="0">
              <a:buNone/>
            </a:pPr>
            <a:r>
              <a:rPr lang="en-US" sz="1200" b="1" dirty="0">
                <a:solidFill>
                  <a:schemeClr val="tx2"/>
                </a:solidFill>
              </a:rPr>
              <a:t>Sun 12</a:t>
            </a:r>
            <a:endParaRPr lang="en-US" sz="1200" dirty="0"/>
          </a:p>
        </p:txBody>
      </p:sp>
      <p:sp>
        <p:nvSpPr>
          <p:cNvPr id="12" name="Text 10"/>
          <p:cNvSpPr txBox="1"/>
          <p:nvPr/>
        </p:nvSpPr>
        <p:spPr>
          <a:xfrm>
            <a:off x="548640" y="1783080"/>
            <a:ext cx="2743200" cy="356616"/>
          </a:xfrm>
          <a:prstGeom prst="rect">
            <a:avLst/>
          </a:prstGeom>
          <a:noFill/>
          <a:ln/>
        </p:spPr>
        <p:txBody>
          <a:bodyPr wrap="square" lIns="0" tIns="0" rIns="0" bIns="0" rtlCol="0" anchor="ctr"/>
          <a:lstStyle/>
          <a:p>
            <a:pPr indent="0" marL="0">
              <a:buNone/>
            </a:pPr>
            <a:r>
              <a:rPr lang="en-US" sz="1300" b="1" dirty="0">
                <a:solidFill>
                  <a:schemeClr val="tx1"/>
                </a:solidFill>
              </a:rPr>
              <a:t>FIVB coaches course</a:t>
            </a:r>
            <a:endParaRPr lang="en-US" sz="1300" dirty="0"/>
          </a:p>
        </p:txBody>
      </p:sp>
      <p:sp>
        <p:nvSpPr>
          <p:cNvPr id="13" name="gantt FIVB coaches course"/>
          <p:cNvSpPr/>
          <p:nvPr/>
        </p:nvSpPr>
        <p:spPr>
          <a:xfrm>
            <a:off x="3429000" y="1837944"/>
            <a:ext cx="4023360" cy="246888"/>
          </a:xfrm>
          <a:prstGeom prst="roundRect">
            <a:avLst>
              <a:gd name="adj" fmla="val 48148"/>
            </a:avLst>
          </a:prstGeom>
          <a:solidFill>
            <a:schemeClr val="accent1"/>
          </a:solidFill>
          <a:ln/>
        </p:spPr>
      </p:sp>
      <p:sp>
        <p:nvSpPr>
          <p:cNvPr id="14" name="Text 12"/>
          <p:cNvSpPr txBox="1"/>
          <p:nvPr/>
        </p:nvSpPr>
        <p:spPr>
          <a:xfrm>
            <a:off x="548640" y="2139696"/>
            <a:ext cx="2743200" cy="356616"/>
          </a:xfrm>
          <a:prstGeom prst="rect">
            <a:avLst/>
          </a:prstGeom>
          <a:noFill/>
          <a:ln/>
        </p:spPr>
        <p:txBody>
          <a:bodyPr wrap="square" lIns="0" tIns="0" rIns="0" bIns="0" rtlCol="0" anchor="ctr"/>
          <a:lstStyle/>
          <a:p>
            <a:pPr indent="0" marL="0">
              <a:buNone/>
            </a:pPr>
            <a:r>
              <a:rPr lang="en-US" sz="1300" b="1" dirty="0">
                <a:solidFill>
                  <a:schemeClr val="tx1"/>
                </a:solidFill>
              </a:rPr>
              <a:t>Advanced coaches seminar</a:t>
            </a:r>
            <a:endParaRPr lang="en-US" sz="1300" dirty="0"/>
          </a:p>
        </p:txBody>
      </p:sp>
      <p:sp>
        <p:nvSpPr>
          <p:cNvPr id="15" name="gantt Advanced coaches seminar"/>
          <p:cNvSpPr/>
          <p:nvPr/>
        </p:nvSpPr>
        <p:spPr>
          <a:xfrm>
            <a:off x="4251960" y="2194560"/>
            <a:ext cx="1554480" cy="246888"/>
          </a:xfrm>
          <a:prstGeom prst="roundRect">
            <a:avLst>
              <a:gd name="adj" fmla="val 48148"/>
            </a:avLst>
          </a:prstGeom>
          <a:solidFill>
            <a:schemeClr val="accent1"/>
          </a:solidFill>
          <a:ln/>
        </p:spPr>
      </p:sp>
      <p:sp>
        <p:nvSpPr>
          <p:cNvPr id="16" name="Text 14"/>
          <p:cNvSpPr txBox="1"/>
          <p:nvPr/>
        </p:nvSpPr>
        <p:spPr>
          <a:xfrm>
            <a:off x="548640" y="2496312"/>
            <a:ext cx="2743200" cy="356616"/>
          </a:xfrm>
          <a:prstGeom prst="rect">
            <a:avLst/>
          </a:prstGeom>
          <a:noFill/>
          <a:ln/>
        </p:spPr>
        <p:txBody>
          <a:bodyPr wrap="square" lIns="0" tIns="0" rIns="0" bIns="0" rtlCol="0" anchor="ctr"/>
          <a:lstStyle/>
          <a:p>
            <a:pPr indent="0" marL="0">
              <a:buNone/>
            </a:pPr>
            <a:r>
              <a:rPr lang="en-US" sz="1300" b="1" dirty="0">
                <a:solidFill>
                  <a:schemeClr val="tx1"/>
                </a:solidFill>
              </a:rPr>
              <a:t>Athlete training camp</a:t>
            </a:r>
            <a:endParaRPr lang="en-US" sz="1300" dirty="0"/>
          </a:p>
        </p:txBody>
      </p:sp>
      <p:sp>
        <p:nvSpPr>
          <p:cNvPr id="17" name="gantt Athlete training camp"/>
          <p:cNvSpPr/>
          <p:nvPr/>
        </p:nvSpPr>
        <p:spPr>
          <a:xfrm>
            <a:off x="4251960" y="2551176"/>
            <a:ext cx="1554480" cy="246888"/>
          </a:xfrm>
          <a:prstGeom prst="roundRect">
            <a:avLst>
              <a:gd name="adj" fmla="val 48148"/>
            </a:avLst>
          </a:prstGeom>
          <a:solidFill>
            <a:schemeClr val="accent4"/>
          </a:solidFill>
          <a:ln/>
        </p:spPr>
      </p:sp>
      <p:sp>
        <p:nvSpPr>
          <p:cNvPr id="18" name="gantt light Athlete training camp"/>
          <p:cNvSpPr/>
          <p:nvPr/>
        </p:nvSpPr>
        <p:spPr>
          <a:xfrm>
            <a:off x="5897880" y="2551176"/>
            <a:ext cx="731520" cy="246888"/>
          </a:xfrm>
          <a:prstGeom prst="roundRect">
            <a:avLst>
              <a:gd name="adj" fmla="val 48148"/>
            </a:avLst>
          </a:prstGeom>
          <a:solidFill>
            <a:schemeClr val="accent4">
              <a:alpha val="45000"/>
            </a:schemeClr>
          </a:solidFill>
          <a:ln/>
        </p:spPr>
      </p:sp>
      <p:sp>
        <p:nvSpPr>
          <p:cNvPr id="19" name="Text 17"/>
          <p:cNvSpPr txBox="1"/>
          <p:nvPr/>
        </p:nvSpPr>
        <p:spPr>
          <a:xfrm>
            <a:off x="548640" y="2852928"/>
            <a:ext cx="2743200" cy="356616"/>
          </a:xfrm>
          <a:prstGeom prst="rect">
            <a:avLst/>
          </a:prstGeom>
          <a:noFill/>
          <a:ln/>
        </p:spPr>
        <p:txBody>
          <a:bodyPr wrap="square" lIns="0" tIns="0" rIns="0" bIns="0" rtlCol="0" anchor="ctr"/>
          <a:lstStyle/>
          <a:p>
            <a:pPr indent="0" marL="0">
              <a:buNone/>
            </a:pPr>
            <a:r>
              <a:rPr lang="en-US" sz="1300" b="1" dirty="0">
                <a:solidFill>
                  <a:schemeClr val="tx1"/>
                </a:solidFill>
              </a:rPr>
              <a:t>Athlete365 Career+ workshop</a:t>
            </a:r>
            <a:endParaRPr lang="en-US" sz="1300" dirty="0"/>
          </a:p>
        </p:txBody>
      </p:sp>
      <p:sp>
        <p:nvSpPr>
          <p:cNvPr id="20" name="gantt Athlete365 Career+ workshop"/>
          <p:cNvSpPr/>
          <p:nvPr/>
        </p:nvSpPr>
        <p:spPr>
          <a:xfrm>
            <a:off x="4251960" y="2907792"/>
            <a:ext cx="1554480" cy="246888"/>
          </a:xfrm>
          <a:prstGeom prst="roundRect">
            <a:avLst>
              <a:gd name="adj" fmla="val 48148"/>
            </a:avLst>
          </a:prstGeom>
          <a:solidFill>
            <a:schemeClr val="accent4"/>
          </a:solidFill>
          <a:ln/>
        </p:spPr>
      </p:sp>
      <p:sp>
        <p:nvSpPr>
          <p:cNvPr id="21" name="Text 19"/>
          <p:cNvSpPr txBox="1"/>
          <p:nvPr/>
        </p:nvSpPr>
        <p:spPr>
          <a:xfrm>
            <a:off x="548640" y="3209544"/>
            <a:ext cx="2743200" cy="356616"/>
          </a:xfrm>
          <a:prstGeom prst="rect">
            <a:avLst/>
          </a:prstGeom>
          <a:noFill/>
          <a:ln/>
        </p:spPr>
        <p:txBody>
          <a:bodyPr wrap="square" lIns="0" tIns="0" rIns="0" bIns="0" rtlCol="0" anchor="ctr"/>
          <a:lstStyle/>
          <a:p>
            <a:pPr indent="0" marL="0">
              <a:buNone/>
            </a:pPr>
            <a:r>
              <a:rPr lang="en-US" sz="1300" b="1" dirty="0">
                <a:solidFill>
                  <a:schemeClr val="tx1"/>
                </a:solidFill>
              </a:rPr>
              <a:t>International referee course</a:t>
            </a:r>
            <a:endParaRPr lang="en-US" sz="1300" dirty="0"/>
          </a:p>
        </p:txBody>
      </p:sp>
      <p:sp>
        <p:nvSpPr>
          <p:cNvPr id="22" name="gantt International referee course"/>
          <p:cNvSpPr/>
          <p:nvPr/>
        </p:nvSpPr>
        <p:spPr>
          <a:xfrm>
            <a:off x="4251960" y="3264408"/>
            <a:ext cx="4846320" cy="246888"/>
          </a:xfrm>
          <a:prstGeom prst="roundRect">
            <a:avLst>
              <a:gd name="adj" fmla="val 48148"/>
            </a:avLst>
          </a:prstGeom>
          <a:solidFill>
            <a:schemeClr val="accent1"/>
          </a:solidFill>
          <a:ln/>
        </p:spPr>
      </p:sp>
      <p:sp>
        <p:nvSpPr>
          <p:cNvPr id="23" name="Text 21"/>
          <p:cNvSpPr txBox="1"/>
          <p:nvPr/>
        </p:nvSpPr>
        <p:spPr>
          <a:xfrm>
            <a:off x="548640" y="3566160"/>
            <a:ext cx="2743200" cy="356616"/>
          </a:xfrm>
          <a:prstGeom prst="rect">
            <a:avLst/>
          </a:prstGeom>
          <a:noFill/>
          <a:ln/>
        </p:spPr>
        <p:txBody>
          <a:bodyPr wrap="square" lIns="0" tIns="0" rIns="0" bIns="0" rtlCol="0" anchor="ctr"/>
          <a:lstStyle/>
          <a:p>
            <a:pPr indent="0" marL="0">
              <a:buNone/>
            </a:pPr>
            <a:r>
              <a:rPr lang="en-US" sz="1300" b="1" dirty="0">
                <a:solidFill>
                  <a:schemeClr val="tx1"/>
                </a:solidFill>
              </a:rPr>
              <a:t>National referee course</a:t>
            </a:r>
            <a:endParaRPr lang="en-US" sz="1300" dirty="0"/>
          </a:p>
        </p:txBody>
      </p:sp>
      <p:sp>
        <p:nvSpPr>
          <p:cNvPr id="24" name="gantt National referee course"/>
          <p:cNvSpPr/>
          <p:nvPr/>
        </p:nvSpPr>
        <p:spPr>
          <a:xfrm>
            <a:off x="5074920" y="3621024"/>
            <a:ext cx="1554480" cy="246888"/>
          </a:xfrm>
          <a:prstGeom prst="roundRect">
            <a:avLst>
              <a:gd name="adj" fmla="val 48148"/>
            </a:avLst>
          </a:prstGeom>
          <a:solidFill>
            <a:schemeClr val="accent1"/>
          </a:solidFill>
          <a:ln/>
        </p:spPr>
      </p:sp>
      <p:sp>
        <p:nvSpPr>
          <p:cNvPr id="25" name="Text 23"/>
          <p:cNvSpPr txBox="1"/>
          <p:nvPr/>
        </p:nvSpPr>
        <p:spPr>
          <a:xfrm>
            <a:off x="548640" y="3922776"/>
            <a:ext cx="2743200" cy="356616"/>
          </a:xfrm>
          <a:prstGeom prst="rect">
            <a:avLst/>
          </a:prstGeom>
          <a:noFill/>
          <a:ln/>
        </p:spPr>
        <p:txBody>
          <a:bodyPr wrap="square" lIns="0" tIns="0" rIns="0" bIns="0" rtlCol="0" anchor="ctr"/>
          <a:lstStyle/>
          <a:p>
            <a:pPr indent="0" marL="0">
              <a:buNone/>
            </a:pPr>
            <a:r>
              <a:rPr lang="en-US" sz="1300" b="1" dirty="0">
                <a:solidFill>
                  <a:schemeClr val="tx1"/>
                </a:solidFill>
              </a:rPr>
              <a:t>U20 championship</a:t>
            </a:r>
            <a:endParaRPr lang="en-US" sz="1300" dirty="0"/>
          </a:p>
        </p:txBody>
      </p:sp>
      <p:sp>
        <p:nvSpPr>
          <p:cNvPr id="26" name="gantt U20 championship"/>
          <p:cNvSpPr/>
          <p:nvPr/>
        </p:nvSpPr>
        <p:spPr>
          <a:xfrm>
            <a:off x="6720840" y="3977640"/>
            <a:ext cx="2377440" cy="246888"/>
          </a:xfrm>
          <a:prstGeom prst="roundRect">
            <a:avLst>
              <a:gd name="adj" fmla="val 48148"/>
            </a:avLst>
          </a:prstGeom>
          <a:solidFill>
            <a:schemeClr val="accent2"/>
          </a:solidFill>
          <a:ln/>
        </p:spPr>
      </p:sp>
      <p:sp>
        <p:nvSpPr>
          <p:cNvPr id="27" name="Text 25"/>
          <p:cNvSpPr txBox="1"/>
          <p:nvPr/>
        </p:nvSpPr>
        <p:spPr>
          <a:xfrm>
            <a:off x="548640" y="4315968"/>
            <a:ext cx="8595360" cy="274320"/>
          </a:xfrm>
          <a:prstGeom prst="rect">
            <a:avLst/>
          </a:prstGeom>
          <a:noFill/>
          <a:ln/>
        </p:spPr>
        <p:txBody>
          <a:bodyPr wrap="square" lIns="0" tIns="0" rIns="0" bIns="0" rtlCol="0" anchor="t"/>
          <a:lstStyle/>
          <a:p>
            <a:pPr indent="0" marL="0">
              <a:buNone/>
            </a:pPr>
            <a:r>
              <a:rPr lang="en-US" sz="1100" i="1" dirty="0">
                <a:solidFill>
                  <a:schemeClr val="accent5"/>
                </a:solidFill>
              </a:rPr>
              <a:t>Athletes and coaches not on the FIVB course arrived Monday 6 July. Paler bar: light sessions.</a:t>
            </a:r>
            <a:endParaRPr lang="en-US" sz="1100" dirty="0"/>
          </a:p>
        </p:txBody>
      </p:sp>
      <p:sp>
        <p:nvSpPr>
          <p:cNvPr id="28" name="Text 26"/>
          <p:cNvSpPr txBox="1"/>
          <p:nvPr/>
        </p:nvSpPr>
        <p:spPr>
          <a:xfrm>
            <a:off x="9464040" y="1783080"/>
            <a:ext cx="2179015" cy="2468880"/>
          </a:xfrm>
          <a:prstGeom prst="rect">
            <a:avLst/>
          </a:prstGeom>
          <a:noFill/>
          <a:ln/>
        </p:spPr>
        <p:txBody>
          <a:bodyPr wrap="square" lIns="0" tIns="0" rIns="0" bIns="0" rtlCol="0" anchor="ctr"/>
          <a:lstStyle/>
          <a:p>
            <a:pPr indent="0" marL="0">
              <a:buNone/>
            </a:pPr>
            <a:r>
              <a:rPr lang="en-US" sz="1200" b="1" dirty="0">
                <a:solidFill>
                  <a:schemeClr val="tx1"/>
                </a:solidFill>
              </a:rPr>
              <a:t>Referee courses  </a:t>
            </a:r>
            <a:pPr indent="0" marL="0">
              <a:buNone/>
            </a:pPr>
            <a:r>
              <a:rPr lang="en-US" sz="1200" dirty="0">
                <a:solidFill>
                  <a:schemeClr val="tx2"/>
                </a:solidFill>
              </a:rPr>
              <a:t>National: Julian Seraphine and Keam Charlery. International: Keith Murlless, with Andre Trottier online and Rogol Mills on site.</a:t>
            </a:r>
            <a:endParaRPr lang="en-US" sz="1200" dirty="0"/>
          </a:p>
        </p:txBody>
      </p:sp>
      <p:sp>
        <p:nvSpPr>
          <p:cNvPr id="29" name="FIVB Beach Coaches Course"/>
          <p:cNvSpPr/>
          <p:nvPr/>
        </p:nvSpPr>
        <p:spPr>
          <a:xfrm>
            <a:off x="548640" y="4663440"/>
            <a:ext cx="2670734" cy="1417320"/>
          </a:xfrm>
          <a:prstGeom prst="roundRect">
            <a:avLst>
              <a:gd name="adj" fmla="val 6452"/>
            </a:avLst>
          </a:prstGeom>
          <a:solidFill>
            <a:schemeClr val="bg2"/>
          </a:solidFill>
          <a:ln/>
        </p:spPr>
      </p:sp>
      <p:sp>
        <p:nvSpPr>
          <p:cNvPr id="30" name="FIVB Beach Coaches Course circle"/>
          <p:cNvSpPr/>
          <p:nvPr/>
        </p:nvSpPr>
        <p:spPr>
          <a:xfrm>
            <a:off x="731520" y="4828032"/>
            <a:ext cx="457200" cy="457200"/>
          </a:xfrm>
          <a:prstGeom prst="ellipse">
            <a:avLst/>
          </a:prstGeom>
          <a:solidFill>
            <a:schemeClr val="accent1"/>
          </a:solidFill>
          <a:ln/>
        </p:spPr>
      </p:sp>
      <p:pic>
        <p:nvPicPr>
          <p:cNvPr id="31" name="FIVB Beach Coaches Course icon" descr="preencoded.png">    </p:cNvPr>
          <p:cNvPicPr>
            <a:picLocks noChangeAspect="1"/>
          </p:cNvPicPr>
          <p:nvPr/>
        </p:nvPicPr>
        <p:blipFill>
          <a:blip r:embed="rId1"/>
          <a:stretch>
            <a:fillRect/>
          </a:stretch>
        </p:blipFill>
        <p:spPr>
          <a:xfrm>
            <a:off x="854964" y="4951476"/>
            <a:ext cx="210312" cy="210312"/>
          </a:xfrm>
          <a:prstGeom prst="rect">
            <a:avLst/>
          </a:prstGeom>
        </p:spPr>
      </p:pic>
      <p:sp>
        <p:nvSpPr>
          <p:cNvPr id="32" name="Text 29"/>
          <p:cNvSpPr txBox="1"/>
          <p:nvPr/>
        </p:nvSpPr>
        <p:spPr>
          <a:xfrm>
            <a:off x="1325880" y="4773168"/>
            <a:ext cx="1756334" cy="566928"/>
          </a:xfrm>
          <a:prstGeom prst="rect">
            <a:avLst/>
          </a:prstGeom>
          <a:noFill/>
          <a:ln/>
        </p:spPr>
        <p:txBody>
          <a:bodyPr wrap="square" lIns="0" tIns="0" rIns="0" bIns="0" rtlCol="0" anchor="ctr"/>
          <a:lstStyle/>
          <a:p>
            <a:pPr indent="0" marL="0">
              <a:buNone/>
            </a:pPr>
            <a:r>
              <a:rPr lang="en-US" sz="1300" b="1" dirty="0">
                <a:solidFill>
                  <a:schemeClr val="tx1"/>
                </a:solidFill>
                <a:latin typeface="Arial" pitchFamily="34" charset="0"/>
                <a:ea typeface="Arial" pitchFamily="34" charset="-122"/>
                <a:cs typeface="Arial" pitchFamily="34" charset="-120"/>
              </a:rPr>
              <a:t>FIVB Beach Coaches Course</a:t>
            </a:r>
            <a:endParaRPr lang="en-US" sz="1300" dirty="0"/>
          </a:p>
        </p:txBody>
      </p:sp>
      <p:sp>
        <p:nvSpPr>
          <p:cNvPr id="33" name="Text 30"/>
          <p:cNvSpPr txBox="1"/>
          <p:nvPr/>
        </p:nvSpPr>
        <p:spPr>
          <a:xfrm>
            <a:off x="731520" y="5413248"/>
            <a:ext cx="2304974" cy="594360"/>
          </a:xfrm>
          <a:prstGeom prst="rect">
            <a:avLst/>
          </a:prstGeom>
          <a:noFill/>
          <a:ln/>
        </p:spPr>
        <p:txBody>
          <a:bodyPr wrap="square" lIns="0" tIns="0" rIns="0" bIns="0" rtlCol="0" anchor="t"/>
          <a:lstStyle/>
          <a:p>
            <a:pPr indent="0" marL="0">
              <a:buNone/>
            </a:pPr>
            <a:r>
              <a:rPr lang="en-US" sz="1100" dirty="0">
                <a:solidFill>
                  <a:schemeClr val="tx2"/>
                </a:solidFill>
              </a:rPr>
              <a:t>6–10 July · Mark Kontopoulos, classroom and on-sand</a:t>
            </a:r>
            <a:endParaRPr lang="en-US" sz="1100" dirty="0"/>
          </a:p>
        </p:txBody>
      </p:sp>
      <p:sp>
        <p:nvSpPr>
          <p:cNvPr id="34" name="Advanced Beach Coaches Seminar"/>
          <p:cNvSpPr/>
          <p:nvPr/>
        </p:nvSpPr>
        <p:spPr>
          <a:xfrm>
            <a:off x="3356534" y="4663440"/>
            <a:ext cx="2670734" cy="1417320"/>
          </a:xfrm>
          <a:prstGeom prst="roundRect">
            <a:avLst>
              <a:gd name="adj" fmla="val 6452"/>
            </a:avLst>
          </a:prstGeom>
          <a:solidFill>
            <a:schemeClr val="bg2"/>
          </a:solidFill>
          <a:ln/>
        </p:spPr>
      </p:sp>
      <p:sp>
        <p:nvSpPr>
          <p:cNvPr id="35" name="Advanced Beach Coaches Seminar circle"/>
          <p:cNvSpPr/>
          <p:nvPr/>
        </p:nvSpPr>
        <p:spPr>
          <a:xfrm>
            <a:off x="3539414" y="4828032"/>
            <a:ext cx="457200" cy="457200"/>
          </a:xfrm>
          <a:prstGeom prst="ellipse">
            <a:avLst/>
          </a:prstGeom>
          <a:solidFill>
            <a:schemeClr val="accent1"/>
          </a:solidFill>
          <a:ln/>
        </p:spPr>
      </p:sp>
      <p:pic>
        <p:nvPicPr>
          <p:cNvPr id="36" name="Advanced Beach Coaches Seminar icon" descr="preencoded.png">    </p:cNvPr>
          <p:cNvPicPr>
            <a:picLocks noChangeAspect="1"/>
          </p:cNvPicPr>
          <p:nvPr/>
        </p:nvPicPr>
        <p:blipFill>
          <a:blip r:embed="rId2"/>
          <a:stretch>
            <a:fillRect/>
          </a:stretch>
        </p:blipFill>
        <p:spPr>
          <a:xfrm>
            <a:off x="3662858" y="4951476"/>
            <a:ext cx="210312" cy="210312"/>
          </a:xfrm>
          <a:prstGeom prst="rect">
            <a:avLst/>
          </a:prstGeom>
        </p:spPr>
      </p:pic>
      <p:sp>
        <p:nvSpPr>
          <p:cNvPr id="37" name="Text 33"/>
          <p:cNvSpPr txBox="1"/>
          <p:nvPr/>
        </p:nvSpPr>
        <p:spPr>
          <a:xfrm>
            <a:off x="4133774" y="4773168"/>
            <a:ext cx="1756334" cy="566928"/>
          </a:xfrm>
          <a:prstGeom prst="rect">
            <a:avLst/>
          </a:prstGeom>
          <a:noFill/>
          <a:ln/>
        </p:spPr>
        <p:txBody>
          <a:bodyPr wrap="square" lIns="0" tIns="0" rIns="0" bIns="0" rtlCol="0" anchor="ctr"/>
          <a:lstStyle/>
          <a:p>
            <a:pPr indent="0" marL="0">
              <a:buNone/>
            </a:pPr>
            <a:r>
              <a:rPr lang="en-US" sz="1300" b="1" dirty="0">
                <a:solidFill>
                  <a:schemeClr val="tx1"/>
                </a:solidFill>
                <a:latin typeface="Arial" pitchFamily="34" charset="0"/>
                <a:ea typeface="Arial" pitchFamily="34" charset="-122"/>
                <a:cs typeface="Arial" pitchFamily="34" charset="-120"/>
              </a:rPr>
              <a:t>Advanced Beach Coaches Seminar</a:t>
            </a:r>
            <a:endParaRPr lang="en-US" sz="1300" dirty="0"/>
          </a:p>
        </p:txBody>
      </p:sp>
      <p:sp>
        <p:nvSpPr>
          <p:cNvPr id="38" name="Text 34"/>
          <p:cNvSpPr txBox="1"/>
          <p:nvPr/>
        </p:nvSpPr>
        <p:spPr>
          <a:xfrm>
            <a:off x="3539414" y="5413248"/>
            <a:ext cx="2304974" cy="594360"/>
          </a:xfrm>
          <a:prstGeom prst="rect">
            <a:avLst/>
          </a:prstGeom>
          <a:noFill/>
          <a:ln/>
        </p:spPr>
        <p:txBody>
          <a:bodyPr wrap="square" lIns="0" tIns="0" rIns="0" bIns="0" rtlCol="0" anchor="t"/>
          <a:lstStyle/>
          <a:p>
            <a:pPr indent="0" marL="0">
              <a:buNone/>
            </a:pPr>
            <a:r>
              <a:rPr lang="en-US" sz="1100" dirty="0">
                <a:solidFill>
                  <a:schemeClr val="tx2"/>
                </a:solidFill>
              </a:rPr>
              <a:t>Tue–Wed 7–8 July · Rick Bevis, with the training camp; certificates 10 July</a:t>
            </a:r>
            <a:endParaRPr lang="en-US" sz="1100" dirty="0"/>
          </a:p>
        </p:txBody>
      </p:sp>
      <p:sp>
        <p:nvSpPr>
          <p:cNvPr id="39" name="Athlete Training Camp"/>
          <p:cNvSpPr/>
          <p:nvPr/>
        </p:nvSpPr>
        <p:spPr>
          <a:xfrm>
            <a:off x="6164428" y="4663440"/>
            <a:ext cx="2670734" cy="1417320"/>
          </a:xfrm>
          <a:prstGeom prst="roundRect">
            <a:avLst>
              <a:gd name="adj" fmla="val 6452"/>
            </a:avLst>
          </a:prstGeom>
          <a:solidFill>
            <a:schemeClr val="bg2"/>
          </a:solidFill>
          <a:ln/>
        </p:spPr>
      </p:sp>
      <p:sp>
        <p:nvSpPr>
          <p:cNvPr id="40" name="Athlete Training Camp circle"/>
          <p:cNvSpPr/>
          <p:nvPr/>
        </p:nvSpPr>
        <p:spPr>
          <a:xfrm>
            <a:off x="6347308" y="4828032"/>
            <a:ext cx="457200" cy="457200"/>
          </a:xfrm>
          <a:prstGeom prst="ellipse">
            <a:avLst/>
          </a:prstGeom>
          <a:solidFill>
            <a:schemeClr val="accent4"/>
          </a:solidFill>
          <a:ln/>
        </p:spPr>
      </p:sp>
      <p:pic>
        <p:nvPicPr>
          <p:cNvPr id="41" name="Athlete Training Camp icon" descr="preencoded.png">    </p:cNvPr>
          <p:cNvPicPr>
            <a:picLocks noChangeAspect="1"/>
          </p:cNvPicPr>
          <p:nvPr/>
        </p:nvPicPr>
        <p:blipFill>
          <a:blip r:embed="rId3"/>
          <a:stretch>
            <a:fillRect/>
          </a:stretch>
        </p:blipFill>
        <p:spPr>
          <a:xfrm>
            <a:off x="6470752" y="4951476"/>
            <a:ext cx="210312" cy="210312"/>
          </a:xfrm>
          <a:prstGeom prst="rect">
            <a:avLst/>
          </a:prstGeom>
        </p:spPr>
      </p:pic>
      <p:sp>
        <p:nvSpPr>
          <p:cNvPr id="42" name="Text 37"/>
          <p:cNvSpPr txBox="1"/>
          <p:nvPr/>
        </p:nvSpPr>
        <p:spPr>
          <a:xfrm>
            <a:off x="6941668" y="4773168"/>
            <a:ext cx="1756334" cy="566928"/>
          </a:xfrm>
          <a:prstGeom prst="rect">
            <a:avLst/>
          </a:prstGeom>
          <a:noFill/>
          <a:ln/>
        </p:spPr>
        <p:txBody>
          <a:bodyPr wrap="square" lIns="0" tIns="0" rIns="0" bIns="0" rtlCol="0" anchor="ctr"/>
          <a:lstStyle/>
          <a:p>
            <a:pPr indent="0" marL="0">
              <a:buNone/>
            </a:pPr>
            <a:r>
              <a:rPr lang="en-US" sz="1300" b="1" dirty="0">
                <a:solidFill>
                  <a:schemeClr val="tx1"/>
                </a:solidFill>
                <a:latin typeface="Arial" pitchFamily="34" charset="0"/>
                <a:ea typeface="Arial" pitchFamily="34" charset="-122"/>
                <a:cs typeface="Arial" pitchFamily="34" charset="-120"/>
              </a:rPr>
              <a:t>Athlete Training Camp</a:t>
            </a:r>
            <a:endParaRPr lang="en-US" sz="1300" dirty="0"/>
          </a:p>
        </p:txBody>
      </p:sp>
      <p:sp>
        <p:nvSpPr>
          <p:cNvPr id="43" name="Text 38"/>
          <p:cNvSpPr txBox="1"/>
          <p:nvPr/>
        </p:nvSpPr>
        <p:spPr>
          <a:xfrm>
            <a:off x="6347308" y="5413248"/>
            <a:ext cx="2304974" cy="594360"/>
          </a:xfrm>
          <a:prstGeom prst="rect">
            <a:avLst/>
          </a:prstGeom>
          <a:noFill/>
          <a:ln/>
        </p:spPr>
        <p:txBody>
          <a:bodyPr wrap="square" lIns="0" tIns="0" rIns="0" bIns="0" rtlCol="0" anchor="t"/>
          <a:lstStyle/>
          <a:p>
            <a:pPr indent="0" marL="0">
              <a:buNone/>
            </a:pPr>
            <a:r>
              <a:rPr lang="en-US" sz="1100" dirty="0">
                <a:solidFill>
                  <a:schemeClr val="tx2"/>
                </a:solidFill>
              </a:rPr>
              <a:t>Tue–Wed 7–8 July, light sessions Thu 9 July · Rick Bevis</a:t>
            </a:r>
            <a:endParaRPr lang="en-US" sz="1100" dirty="0"/>
          </a:p>
        </p:txBody>
      </p:sp>
      <p:sp>
        <p:nvSpPr>
          <p:cNvPr id="44" name="Athlete365 Career+ Workshop"/>
          <p:cNvSpPr/>
          <p:nvPr/>
        </p:nvSpPr>
        <p:spPr>
          <a:xfrm>
            <a:off x="8972321" y="4663440"/>
            <a:ext cx="2670734" cy="1417320"/>
          </a:xfrm>
          <a:prstGeom prst="roundRect">
            <a:avLst>
              <a:gd name="adj" fmla="val 6452"/>
            </a:avLst>
          </a:prstGeom>
          <a:solidFill>
            <a:schemeClr val="bg2"/>
          </a:solidFill>
          <a:ln/>
        </p:spPr>
      </p:sp>
      <p:sp>
        <p:nvSpPr>
          <p:cNvPr id="45" name="Athlete365 Career+ Workshop circle"/>
          <p:cNvSpPr/>
          <p:nvPr/>
        </p:nvSpPr>
        <p:spPr>
          <a:xfrm>
            <a:off x="9155201" y="4828032"/>
            <a:ext cx="457200" cy="457200"/>
          </a:xfrm>
          <a:prstGeom prst="ellipse">
            <a:avLst/>
          </a:prstGeom>
          <a:solidFill>
            <a:schemeClr val="accent4"/>
          </a:solidFill>
          <a:ln/>
        </p:spPr>
      </p:sp>
      <p:pic>
        <p:nvPicPr>
          <p:cNvPr id="46" name="Athlete365 Career+ Workshop icon" descr="preencoded.png">    </p:cNvPr>
          <p:cNvPicPr>
            <a:picLocks noChangeAspect="1"/>
          </p:cNvPicPr>
          <p:nvPr/>
        </p:nvPicPr>
        <p:blipFill>
          <a:blip r:embed="rId4"/>
          <a:stretch>
            <a:fillRect/>
          </a:stretch>
        </p:blipFill>
        <p:spPr>
          <a:xfrm>
            <a:off x="9278645" y="4951476"/>
            <a:ext cx="210312" cy="210312"/>
          </a:xfrm>
          <a:prstGeom prst="rect">
            <a:avLst/>
          </a:prstGeom>
        </p:spPr>
      </p:pic>
      <p:sp>
        <p:nvSpPr>
          <p:cNvPr id="47" name="Text 41"/>
          <p:cNvSpPr txBox="1"/>
          <p:nvPr/>
        </p:nvSpPr>
        <p:spPr>
          <a:xfrm>
            <a:off x="9749561" y="4773168"/>
            <a:ext cx="1756334" cy="566928"/>
          </a:xfrm>
          <a:prstGeom prst="rect">
            <a:avLst/>
          </a:prstGeom>
          <a:noFill/>
          <a:ln/>
        </p:spPr>
        <p:txBody>
          <a:bodyPr wrap="square" lIns="0" tIns="0" rIns="0" bIns="0" rtlCol="0" anchor="ctr"/>
          <a:lstStyle/>
          <a:p>
            <a:pPr indent="0" marL="0">
              <a:buNone/>
            </a:pPr>
            <a:r>
              <a:rPr lang="en-US" sz="1300" b="1" dirty="0">
                <a:solidFill>
                  <a:schemeClr val="tx1"/>
                </a:solidFill>
                <a:latin typeface="Arial" pitchFamily="34" charset="0"/>
                <a:ea typeface="Arial" pitchFamily="34" charset="-122"/>
                <a:cs typeface="Arial" pitchFamily="34" charset="-120"/>
              </a:rPr>
              <a:t>Athlete365 Career+ Workshop</a:t>
            </a:r>
            <a:endParaRPr lang="en-US" sz="1300" dirty="0"/>
          </a:p>
        </p:txBody>
      </p:sp>
      <p:sp>
        <p:nvSpPr>
          <p:cNvPr id="48" name="Text 42"/>
          <p:cNvSpPr txBox="1"/>
          <p:nvPr/>
        </p:nvSpPr>
        <p:spPr>
          <a:xfrm>
            <a:off x="9155201" y="5413248"/>
            <a:ext cx="2304974" cy="594360"/>
          </a:xfrm>
          <a:prstGeom prst="rect">
            <a:avLst/>
          </a:prstGeom>
          <a:noFill/>
          <a:ln/>
        </p:spPr>
        <p:txBody>
          <a:bodyPr wrap="square" lIns="0" tIns="0" rIns="0" bIns="0" rtlCol="0" anchor="t"/>
          <a:lstStyle/>
          <a:p>
            <a:pPr indent="0" marL="0">
              <a:buNone/>
            </a:pPr>
            <a:r>
              <a:rPr lang="en-US" sz="1100" dirty="0">
                <a:solidFill>
                  <a:schemeClr val="tx2"/>
                </a:solidFill>
              </a:rPr>
              <a:t>Tue–Wed 7–8 July · Hazel-Ann Regis-Buckels (SKNOC)</a:t>
            </a:r>
            <a:endParaRPr lang="en-US" sz="11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B6B85"/>
                </a:solidFill>
              </a:defRPr>
            </a:lvl1pPr>
          </a:lstStyle>
          <a:p>
            <a:pPr algn="r"/>
            <a:fld id="{F7021451-1387-4CA6-816F-3879F97B5CBC}" type="slidenum">
              <a:rPr b="0" lang="en-US"/>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1"/>
                </a:solidFill>
              </a:rPr>
              <a:t>DEVELOPMENT · JULY–AUGUST 2026</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tx1"/>
                </a:solidFill>
                <a:latin typeface="Arial" pitchFamily="34" charset="0"/>
                <a:ea typeface="Arial" pitchFamily="34" charset="-122"/>
                <a:cs typeface="Arial" pitchFamily="34" charset="-120"/>
              </a:rPr>
              <a:t>Tortola: referees and coaches certified</a:t>
            </a:r>
            <a:endParaRPr lang="en-US" sz="3200" dirty="0"/>
          </a:p>
        </p:txBody>
      </p:sp>
      <p:pic>
        <p:nvPicPr>
          <p:cNvPr id="4" name="ECVA National Referees Course photo" descr="/home/claude/build/img/p_bviref.jpg">    </p:cNvPr>
          <p:cNvPicPr>
            <a:picLocks noChangeAspect="1"/>
          </p:cNvPicPr>
          <p:nvPr/>
        </p:nvPicPr>
        <p:blipFill>
          <a:blip r:embed="rId1"/>
          <a:stretch>
            <a:fillRect/>
          </a:stretch>
        </p:blipFill>
        <p:spPr>
          <a:xfrm>
            <a:off x="548640" y="1417320"/>
            <a:ext cx="5440680" cy="2286000"/>
          </a:xfrm>
          <a:prstGeom prst="rect">
            <a:avLst/>
          </a:prstGeom>
        </p:spPr>
      </p:pic>
      <p:sp>
        <p:nvSpPr>
          <p:cNvPr id="5" name="Text 2"/>
          <p:cNvSpPr txBox="1"/>
          <p:nvPr/>
        </p:nvSpPr>
        <p:spPr>
          <a:xfrm>
            <a:off x="548640" y="3840480"/>
            <a:ext cx="5440680" cy="365760"/>
          </a:xfrm>
          <a:prstGeom prst="rect">
            <a:avLst/>
          </a:prstGeom>
          <a:noFill/>
          <a:ln/>
        </p:spPr>
        <p:txBody>
          <a:bodyPr wrap="square" lIns="0" tIns="0" rIns="0" bIns="0" rtlCol="0" anchor="t"/>
          <a:lstStyle/>
          <a:p>
            <a:pPr indent="0" marL="0">
              <a:buNone/>
            </a:pPr>
            <a:r>
              <a:rPr lang="en-US" sz="1800" b="1" dirty="0">
                <a:solidFill>
                  <a:schemeClr val="tx1"/>
                </a:solidFill>
                <a:latin typeface="Arial" pitchFamily="34" charset="0"/>
                <a:ea typeface="Arial" pitchFamily="34" charset="-122"/>
                <a:cs typeface="Arial" pitchFamily="34" charset="-120"/>
              </a:rPr>
              <a:t>ECVA National Referees Course</a:t>
            </a:r>
            <a:endParaRPr lang="en-US" sz="1800" dirty="0"/>
          </a:p>
        </p:txBody>
      </p:sp>
      <p:sp>
        <p:nvSpPr>
          <p:cNvPr id="6" name="Text 3"/>
          <p:cNvSpPr txBox="1"/>
          <p:nvPr/>
        </p:nvSpPr>
        <p:spPr>
          <a:xfrm>
            <a:off x="548640" y="4206240"/>
            <a:ext cx="5440680" cy="320040"/>
          </a:xfrm>
          <a:prstGeom prst="rect">
            <a:avLst/>
          </a:prstGeom>
          <a:noFill/>
          <a:ln/>
        </p:spPr>
        <p:txBody>
          <a:bodyPr wrap="square" lIns="0" tIns="0" rIns="0" bIns="0" rtlCol="0" anchor="t"/>
          <a:lstStyle/>
          <a:p>
            <a:pPr indent="0" marL="0">
              <a:buNone/>
            </a:pPr>
            <a:r>
              <a:rPr lang="en-US" sz="1500" b="1" dirty="0">
                <a:solidFill>
                  <a:schemeClr val="accent1"/>
                </a:solidFill>
              </a:rPr>
              <a:t>Officials from 12 territories</a:t>
            </a:r>
            <a:endParaRPr lang="en-US" sz="1500" dirty="0"/>
          </a:p>
        </p:txBody>
      </p:sp>
      <p:sp>
        <p:nvSpPr>
          <p:cNvPr id="7" name="Text 4"/>
          <p:cNvSpPr txBox="1"/>
          <p:nvPr/>
        </p:nvSpPr>
        <p:spPr>
          <a:xfrm>
            <a:off x="548640" y="4617720"/>
            <a:ext cx="5440680" cy="411480"/>
          </a:xfrm>
          <a:prstGeom prst="rect">
            <a:avLst/>
          </a:prstGeom>
          <a:noFill/>
          <a:ln/>
        </p:spPr>
        <p:txBody>
          <a:bodyPr wrap="square" lIns="0" tIns="0" rIns="0" bIns="0" rtlCol="0" anchor="ctr"/>
          <a:lstStyle/>
          <a:p>
            <a:pPr indent="0" marL="0">
              <a:buNone/>
            </a:pPr>
            <a:r>
              <a:rPr lang="en-US" sz="1300" b="1" dirty="0">
                <a:solidFill>
                  <a:schemeClr val="tx1"/>
                </a:solidFill>
              </a:rPr>
              <a:t>21 Jul – 6 Aug   </a:t>
            </a:r>
            <a:pPr indent="0" marL="0">
              <a:buNone/>
            </a:pPr>
            <a:r>
              <a:rPr lang="en-US" sz="1300" dirty="0">
                <a:solidFill>
                  <a:schemeClr val="tx2"/>
                </a:solidFill>
              </a:rPr>
              <a:t>Online sessions</a:t>
            </a:r>
            <a:endParaRPr lang="en-US" sz="1300" dirty="0"/>
          </a:p>
        </p:txBody>
      </p:sp>
      <p:sp>
        <p:nvSpPr>
          <p:cNvPr id="8" name="Text 5"/>
          <p:cNvSpPr txBox="1"/>
          <p:nvPr/>
        </p:nvSpPr>
        <p:spPr>
          <a:xfrm>
            <a:off x="548640" y="5047488"/>
            <a:ext cx="5440680" cy="411480"/>
          </a:xfrm>
          <a:prstGeom prst="rect">
            <a:avLst/>
          </a:prstGeom>
          <a:noFill/>
          <a:ln/>
        </p:spPr>
        <p:txBody>
          <a:bodyPr wrap="square" lIns="0" tIns="0" rIns="0" bIns="0" rtlCol="0" anchor="ctr"/>
          <a:lstStyle/>
          <a:p>
            <a:pPr indent="0" marL="0">
              <a:buNone/>
            </a:pPr>
            <a:r>
              <a:rPr lang="en-US" sz="1300" b="1" dirty="0">
                <a:solidFill>
                  <a:schemeClr val="tx1"/>
                </a:solidFill>
              </a:rPr>
              <a:t>10–11 Aug   </a:t>
            </a:r>
            <a:pPr indent="0" marL="0">
              <a:buNone/>
            </a:pPr>
            <a:r>
              <a:rPr lang="en-US" sz="1300" dirty="0">
                <a:solidFill>
                  <a:schemeClr val="tx2"/>
                </a:solidFill>
              </a:rPr>
              <a:t>Classroom instruction</a:t>
            </a:r>
            <a:endParaRPr lang="en-US" sz="1300" dirty="0"/>
          </a:p>
        </p:txBody>
      </p:sp>
      <p:sp>
        <p:nvSpPr>
          <p:cNvPr id="9" name="Text 6"/>
          <p:cNvSpPr txBox="1"/>
          <p:nvPr/>
        </p:nvSpPr>
        <p:spPr>
          <a:xfrm>
            <a:off x="548640" y="5477256"/>
            <a:ext cx="5440680" cy="411480"/>
          </a:xfrm>
          <a:prstGeom prst="rect">
            <a:avLst/>
          </a:prstGeom>
          <a:noFill/>
          <a:ln/>
        </p:spPr>
        <p:txBody>
          <a:bodyPr wrap="square" lIns="0" tIns="0" rIns="0" bIns="0" rtlCol="0" anchor="ctr"/>
          <a:lstStyle/>
          <a:p>
            <a:pPr indent="0" marL="0">
              <a:buNone/>
            </a:pPr>
            <a:r>
              <a:rPr lang="en-US" sz="1300" b="1" dirty="0">
                <a:solidFill>
                  <a:schemeClr val="tx1"/>
                </a:solidFill>
              </a:rPr>
              <a:t>12–16 Aug   </a:t>
            </a:r>
            <a:pPr indent="0" marL="0">
              <a:buNone/>
            </a:pPr>
            <a:r>
              <a:rPr lang="en-US" sz="1300" dirty="0">
                <a:solidFill>
                  <a:schemeClr val="tx2"/>
                </a:solidFill>
              </a:rPr>
              <a:t>Practical training at the Senior Indoor Championships</a:t>
            </a:r>
            <a:endParaRPr lang="en-US" sz="1300" dirty="0"/>
          </a:p>
        </p:txBody>
      </p:sp>
      <p:pic>
        <p:nvPicPr>
          <p:cNvPr id="10" name="FIVB Level 1 Coaches Course photo" descr="/home/claude/build/img/p_bvicoach.jpg">    </p:cNvPr>
          <p:cNvPicPr>
            <a:picLocks noChangeAspect="1"/>
          </p:cNvPicPr>
          <p:nvPr/>
        </p:nvPicPr>
        <p:blipFill>
          <a:blip r:embed="rId2"/>
          <a:stretch>
            <a:fillRect/>
          </a:stretch>
        </p:blipFill>
        <p:spPr>
          <a:xfrm>
            <a:off x="6199632" y="1417320"/>
            <a:ext cx="5440680" cy="2286000"/>
          </a:xfrm>
          <a:prstGeom prst="rect">
            <a:avLst/>
          </a:prstGeom>
        </p:spPr>
      </p:pic>
      <p:sp>
        <p:nvSpPr>
          <p:cNvPr id="11" name="Text 7"/>
          <p:cNvSpPr txBox="1"/>
          <p:nvPr/>
        </p:nvSpPr>
        <p:spPr>
          <a:xfrm>
            <a:off x="6199632" y="3840480"/>
            <a:ext cx="5440680" cy="365760"/>
          </a:xfrm>
          <a:prstGeom prst="rect">
            <a:avLst/>
          </a:prstGeom>
          <a:noFill/>
          <a:ln/>
        </p:spPr>
        <p:txBody>
          <a:bodyPr wrap="square" lIns="0" tIns="0" rIns="0" bIns="0" rtlCol="0" anchor="t"/>
          <a:lstStyle/>
          <a:p>
            <a:pPr indent="0" marL="0">
              <a:buNone/>
            </a:pPr>
            <a:r>
              <a:rPr lang="en-US" sz="1800" b="1" dirty="0">
                <a:solidFill>
                  <a:schemeClr val="tx1"/>
                </a:solidFill>
                <a:latin typeface="Arial" pitchFamily="34" charset="0"/>
                <a:ea typeface="Arial" pitchFamily="34" charset="-122"/>
                <a:cs typeface="Arial" pitchFamily="34" charset="-120"/>
              </a:rPr>
              <a:t>FIVB Level 1 Coaches Course</a:t>
            </a:r>
            <a:endParaRPr lang="en-US" sz="1800" dirty="0"/>
          </a:p>
        </p:txBody>
      </p:sp>
      <p:sp>
        <p:nvSpPr>
          <p:cNvPr id="12" name="Text 8"/>
          <p:cNvSpPr txBox="1"/>
          <p:nvPr/>
        </p:nvSpPr>
        <p:spPr>
          <a:xfrm>
            <a:off x="6199632" y="4206240"/>
            <a:ext cx="5440680" cy="320040"/>
          </a:xfrm>
          <a:prstGeom prst="rect">
            <a:avLst/>
          </a:prstGeom>
          <a:noFill/>
          <a:ln/>
        </p:spPr>
        <p:txBody>
          <a:bodyPr wrap="square" lIns="0" tIns="0" rIns="0" bIns="0" rtlCol="0" anchor="t"/>
          <a:lstStyle/>
          <a:p>
            <a:pPr indent="0" marL="0">
              <a:buNone/>
            </a:pPr>
            <a:r>
              <a:rPr lang="en-US" sz="1500" b="1" dirty="0">
                <a:solidFill>
                  <a:schemeClr val="accent1"/>
                </a:solidFill>
              </a:rPr>
              <a:t>Coaches from 11 National Federations</a:t>
            </a:r>
            <a:endParaRPr lang="en-US" sz="1500" dirty="0"/>
          </a:p>
        </p:txBody>
      </p:sp>
      <p:sp>
        <p:nvSpPr>
          <p:cNvPr id="13" name="Text 9"/>
          <p:cNvSpPr txBox="1"/>
          <p:nvPr/>
        </p:nvSpPr>
        <p:spPr>
          <a:xfrm>
            <a:off x="6199632" y="4617720"/>
            <a:ext cx="5440680" cy="411480"/>
          </a:xfrm>
          <a:prstGeom prst="rect">
            <a:avLst/>
          </a:prstGeom>
          <a:noFill/>
          <a:ln/>
        </p:spPr>
        <p:txBody>
          <a:bodyPr wrap="square" lIns="0" tIns="0" rIns="0" bIns="0" rtlCol="0" anchor="ctr"/>
          <a:lstStyle/>
          <a:p>
            <a:pPr indent="0" marL="0">
              <a:buNone/>
            </a:pPr>
            <a:r>
              <a:rPr lang="en-US" sz="1300" b="1" dirty="0">
                <a:solidFill>
                  <a:schemeClr val="tx1"/>
                </a:solidFill>
              </a:rPr>
              <a:t>17–21 Aug   </a:t>
            </a:r>
            <a:pPr indent="0" marL="0">
              <a:buNone/>
            </a:pPr>
            <a:r>
              <a:rPr lang="en-US" sz="1300" dirty="0">
                <a:solidFill>
                  <a:schemeClr val="tx2"/>
                </a:solidFill>
              </a:rPr>
              <a:t>Instructor: Rick Bevis</a:t>
            </a:r>
            <a:endParaRPr lang="en-US" sz="1300" dirty="0"/>
          </a:p>
        </p:txBody>
      </p:sp>
      <p:sp>
        <p:nvSpPr>
          <p:cNvPr id="14" name="Text 10"/>
          <p:cNvSpPr txBox="1"/>
          <p:nvPr/>
        </p:nvSpPr>
        <p:spPr>
          <a:xfrm>
            <a:off x="6199632" y="5047488"/>
            <a:ext cx="5440680" cy="411480"/>
          </a:xfrm>
          <a:prstGeom prst="rect">
            <a:avLst/>
          </a:prstGeom>
          <a:noFill/>
          <a:ln/>
        </p:spPr>
        <p:txBody>
          <a:bodyPr wrap="square" lIns="0" tIns="0" rIns="0" bIns="0" rtlCol="0" anchor="ctr"/>
          <a:lstStyle/>
          <a:p>
            <a:pPr indent="0" marL="0">
              <a:buNone/>
            </a:pPr>
            <a:r>
              <a:rPr lang="en-US" sz="1300" b="1" dirty="0">
                <a:solidFill>
                  <a:schemeClr val="tx1"/>
                </a:solidFill>
              </a:rPr>
              <a:t>Outcome   </a:t>
            </a:r>
            <a:pPr indent="0" marL="0">
              <a:buNone/>
            </a:pPr>
            <a:r>
              <a:rPr lang="en-US" sz="1300" dirty="0">
                <a:solidFill>
                  <a:schemeClr val="tx2"/>
                </a:solidFill>
              </a:rPr>
              <a:t>All participants certified at FIVB Level 1</a:t>
            </a:r>
            <a:endParaRPr lang="en-US" sz="1300" dirty="0"/>
          </a:p>
        </p:txBody>
      </p:sp>
      <p:sp>
        <p:nvSpPr>
          <p:cNvPr id="15" name="Text 11"/>
          <p:cNvSpPr txBox="1"/>
          <p:nvPr/>
        </p:nvSpPr>
        <p:spPr>
          <a:xfrm>
            <a:off x="6199632" y="5477256"/>
            <a:ext cx="5440680" cy="411480"/>
          </a:xfrm>
          <a:prstGeom prst="rect">
            <a:avLst/>
          </a:prstGeom>
          <a:noFill/>
          <a:ln/>
        </p:spPr>
        <p:txBody>
          <a:bodyPr wrap="square" lIns="0" tIns="0" rIns="0" bIns="0" rtlCol="0" anchor="ctr"/>
          <a:lstStyle/>
          <a:p>
            <a:pPr indent="0" marL="0">
              <a:buNone/>
            </a:pPr>
            <a:r>
              <a:rPr lang="en-US" sz="1300" b="1" dirty="0">
                <a:solidFill>
                  <a:schemeClr val="tx1"/>
                </a:solidFill>
              </a:rPr>
              <a:t>Partners   </a:t>
            </a:r>
            <a:pPr indent="0" marL="0">
              <a:buNone/>
            </a:pPr>
            <a:r>
              <a:rPr lang="en-US" sz="1300" dirty="0">
                <a:solidFill>
                  <a:schemeClr val="tx2"/>
                </a:solidFill>
              </a:rPr>
              <a:t>BVI NOC, BVI Volleyball Federation, Olympic Solidarity</a:t>
            </a:r>
            <a:endParaRPr lang="en-US" sz="13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B6B85"/>
                </a:solidFill>
              </a:defRPr>
            </a:lvl1pPr>
          </a:lstStyle>
          <a:p>
            <a:pPr algn="r"/>
            <a:fld id="{F7021451-1387-4CA6-816F-3879F97B5CBC}" type="slidenum">
              <a:rPr b="0" lang="en-US"/>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1"/>
                </a:solidFill>
              </a:rPr>
              <a:t>SERVING MEMBERS</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tx1"/>
                </a:solidFill>
                <a:latin typeface="Arial" pitchFamily="34" charset="0"/>
                <a:ea typeface="Arial" pitchFamily="34" charset="-122"/>
                <a:cs typeface="Arial" pitchFamily="34" charset="-120"/>
              </a:rPr>
              <a:t>Empowerment and member support</a:t>
            </a:r>
            <a:endParaRPr lang="en-US" sz="3200" dirty="0"/>
          </a:p>
        </p:txBody>
      </p:sp>
      <p:sp>
        <p:nvSpPr>
          <p:cNvPr id="4" name="FIVB Empowerment and Knowledge Transfer"/>
          <p:cNvSpPr/>
          <p:nvPr/>
        </p:nvSpPr>
        <p:spPr>
          <a:xfrm>
            <a:off x="548640" y="1463040"/>
            <a:ext cx="3520440" cy="4480560"/>
          </a:xfrm>
          <a:prstGeom prst="roundRect">
            <a:avLst>
              <a:gd name="adj" fmla="val 2597"/>
            </a:avLst>
          </a:prstGeom>
          <a:solidFill>
            <a:schemeClr val="bg2"/>
          </a:solidFill>
          <a:ln/>
        </p:spPr>
      </p:sp>
      <p:sp>
        <p:nvSpPr>
          <p:cNvPr id="5" name="FIVB Empowerment and Knowledge Transfer circle"/>
          <p:cNvSpPr/>
          <p:nvPr/>
        </p:nvSpPr>
        <p:spPr>
          <a:xfrm>
            <a:off x="822960" y="1737360"/>
            <a:ext cx="685800" cy="685800"/>
          </a:xfrm>
          <a:prstGeom prst="ellipse">
            <a:avLst/>
          </a:prstGeom>
          <a:solidFill>
            <a:schemeClr val="tx1"/>
          </a:solidFill>
          <a:ln/>
        </p:spPr>
      </p:sp>
      <p:pic>
        <p:nvPicPr>
          <p:cNvPr id="6" name="FIVB Empowerment and Knowledge Transfer icon" descr="preencoded.png">    </p:cNvPr>
          <p:cNvPicPr>
            <a:picLocks noChangeAspect="1"/>
          </p:cNvPicPr>
          <p:nvPr/>
        </p:nvPicPr>
        <p:blipFill>
          <a:blip r:embed="rId1"/>
          <a:stretch>
            <a:fillRect/>
          </a:stretch>
        </p:blipFill>
        <p:spPr>
          <a:xfrm>
            <a:off x="1008126" y="1922526"/>
            <a:ext cx="315468" cy="315468"/>
          </a:xfrm>
          <a:prstGeom prst="rect">
            <a:avLst/>
          </a:prstGeom>
        </p:spPr>
      </p:pic>
      <p:sp>
        <p:nvSpPr>
          <p:cNvPr id="7" name="Text 4"/>
          <p:cNvSpPr txBox="1"/>
          <p:nvPr/>
        </p:nvSpPr>
        <p:spPr>
          <a:xfrm>
            <a:off x="822960" y="2606040"/>
            <a:ext cx="2971800" cy="777240"/>
          </a:xfrm>
          <a:prstGeom prst="rect">
            <a:avLst/>
          </a:prstGeom>
          <a:noFill/>
          <a:ln/>
        </p:spPr>
        <p:txBody>
          <a:bodyPr wrap="square" lIns="0" tIns="0" rIns="0" bIns="0" rtlCol="0" anchor="t"/>
          <a:lstStyle/>
          <a:p>
            <a:pPr indent="0" marL="0">
              <a:buNone/>
            </a:pPr>
            <a:r>
              <a:rPr lang="en-US" sz="1800" b="1" dirty="0">
                <a:solidFill>
                  <a:schemeClr val="tx1"/>
                </a:solidFill>
                <a:latin typeface="Arial" pitchFamily="34" charset="0"/>
                <a:ea typeface="Arial" pitchFamily="34" charset="-122"/>
                <a:cs typeface="Arial" pitchFamily="34" charset="-120"/>
              </a:rPr>
              <a:t>FIVB Empowerment and Knowledge Transfer</a:t>
            </a:r>
            <a:endParaRPr lang="en-US" sz="1800" dirty="0"/>
          </a:p>
        </p:txBody>
      </p:sp>
      <p:sp>
        <p:nvSpPr>
          <p:cNvPr id="8" name="Text 5"/>
          <p:cNvSpPr txBox="1"/>
          <p:nvPr/>
        </p:nvSpPr>
        <p:spPr>
          <a:xfrm>
            <a:off x="822960" y="3429000"/>
            <a:ext cx="2971800" cy="2377440"/>
          </a:xfrm>
          <a:prstGeom prst="rect">
            <a:avLst/>
          </a:prstGeom>
          <a:noFill/>
          <a:ln/>
        </p:spPr>
        <p:txBody>
          <a:bodyPr wrap="square" lIns="0" tIns="0" rIns="0" bIns="0" rtlCol="0" anchor="t"/>
          <a:lstStyle/>
          <a:p>
            <a:pPr marL="203200" indent="-203200">
              <a:spcAft>
                <a:spcPts val="800"/>
              </a:spcAft>
              <a:buSzPct val="100000"/>
              <a:buChar char="•"/>
            </a:pPr>
            <a:r>
              <a:rPr lang="en-US" sz="1400" dirty="0">
                <a:solidFill>
                  <a:schemeClr val="tx2"/>
                </a:solidFill>
              </a:rPr>
              <a:t>ECVA administered implementation and reporting for participating National Federations</a:t>
            </a:r>
            <a:endParaRPr lang="en-US" sz="1400" dirty="0"/>
          </a:p>
          <a:p>
            <a:pPr marL="203200" indent="-203200">
              <a:spcAft>
                <a:spcPts val="800"/>
              </a:spcAft>
              <a:buSzPct val="100000"/>
              <a:buChar char="•"/>
            </a:pPr>
            <a:r>
              <a:rPr lang="en-US" sz="1400" dirty="0">
                <a:solidFill>
                  <a:schemeClr val="tx2"/>
                </a:solidFill>
              </a:rPr>
              <a:t>Empowerment Platform demonstrated at the December workshop</a:t>
            </a:r>
            <a:endParaRPr lang="en-US" sz="1400" dirty="0"/>
          </a:p>
          <a:p>
            <a:pPr marL="203200" indent="-203200">
              <a:spcAft>
                <a:spcPts val="800"/>
              </a:spcAft>
              <a:buSzPct val="100000"/>
              <a:buChar char="•"/>
            </a:pPr>
            <a:r>
              <a:rPr lang="en-US" sz="1400" dirty="0">
                <a:solidFill>
                  <a:schemeClr val="tx2"/>
                </a:solidFill>
              </a:rPr>
              <a:t>Knowledge Transfer and VIS data management explored with federations</a:t>
            </a:r>
            <a:endParaRPr lang="en-US" sz="1400" dirty="0"/>
          </a:p>
        </p:txBody>
      </p:sp>
      <p:sp>
        <p:nvSpPr>
          <p:cNvPr id="9" name="Competition and education"/>
          <p:cNvSpPr/>
          <p:nvPr/>
        </p:nvSpPr>
        <p:spPr>
          <a:xfrm>
            <a:off x="4343400" y="1463040"/>
            <a:ext cx="3520440" cy="4480560"/>
          </a:xfrm>
          <a:prstGeom prst="roundRect">
            <a:avLst>
              <a:gd name="adj" fmla="val 2597"/>
            </a:avLst>
          </a:prstGeom>
          <a:solidFill>
            <a:schemeClr val="bg2"/>
          </a:solidFill>
          <a:ln/>
        </p:spPr>
      </p:sp>
      <p:sp>
        <p:nvSpPr>
          <p:cNvPr id="10" name="Competition and education circle"/>
          <p:cNvSpPr/>
          <p:nvPr/>
        </p:nvSpPr>
        <p:spPr>
          <a:xfrm>
            <a:off x="4617720" y="1737360"/>
            <a:ext cx="685800" cy="685800"/>
          </a:xfrm>
          <a:prstGeom prst="ellipse">
            <a:avLst/>
          </a:prstGeom>
          <a:solidFill>
            <a:schemeClr val="accent1"/>
          </a:solidFill>
          <a:ln/>
        </p:spPr>
      </p:sp>
      <p:pic>
        <p:nvPicPr>
          <p:cNvPr id="11" name="Competition and education icon" descr="preencoded.png">    </p:cNvPr>
          <p:cNvPicPr>
            <a:picLocks noChangeAspect="1"/>
          </p:cNvPicPr>
          <p:nvPr/>
        </p:nvPicPr>
        <p:blipFill>
          <a:blip r:embed="rId2"/>
          <a:stretch>
            <a:fillRect/>
          </a:stretch>
        </p:blipFill>
        <p:spPr>
          <a:xfrm>
            <a:off x="4802886" y="1922526"/>
            <a:ext cx="315468" cy="315468"/>
          </a:xfrm>
          <a:prstGeom prst="rect">
            <a:avLst/>
          </a:prstGeom>
        </p:spPr>
      </p:pic>
      <p:sp>
        <p:nvSpPr>
          <p:cNvPr id="12" name="Text 8"/>
          <p:cNvSpPr txBox="1"/>
          <p:nvPr/>
        </p:nvSpPr>
        <p:spPr>
          <a:xfrm>
            <a:off x="4617720" y="2606040"/>
            <a:ext cx="2971800" cy="777240"/>
          </a:xfrm>
          <a:prstGeom prst="rect">
            <a:avLst/>
          </a:prstGeom>
          <a:noFill/>
          <a:ln/>
        </p:spPr>
        <p:txBody>
          <a:bodyPr wrap="square" lIns="0" tIns="0" rIns="0" bIns="0" rtlCol="0" anchor="t"/>
          <a:lstStyle/>
          <a:p>
            <a:pPr indent="0" marL="0">
              <a:buNone/>
            </a:pPr>
            <a:r>
              <a:rPr lang="en-US" sz="1800" b="1" dirty="0">
                <a:solidFill>
                  <a:schemeClr val="tx1"/>
                </a:solidFill>
                <a:latin typeface="Arial" pitchFamily="34" charset="0"/>
                <a:ea typeface="Arial" pitchFamily="34" charset="-122"/>
                <a:cs typeface="Arial" pitchFamily="34" charset="-120"/>
              </a:rPr>
              <a:t>Competition and education</a:t>
            </a:r>
            <a:endParaRPr lang="en-US" sz="1800" dirty="0"/>
          </a:p>
        </p:txBody>
      </p:sp>
      <p:sp>
        <p:nvSpPr>
          <p:cNvPr id="13" name="Text 9"/>
          <p:cNvSpPr txBox="1"/>
          <p:nvPr/>
        </p:nvSpPr>
        <p:spPr>
          <a:xfrm>
            <a:off x="4617720" y="3429000"/>
            <a:ext cx="2971800" cy="2377440"/>
          </a:xfrm>
          <a:prstGeom prst="rect">
            <a:avLst/>
          </a:prstGeom>
          <a:noFill/>
          <a:ln/>
        </p:spPr>
        <p:txBody>
          <a:bodyPr wrap="square" lIns="0" tIns="0" rIns="0" bIns="0" rtlCol="0" anchor="t"/>
          <a:lstStyle/>
          <a:p>
            <a:pPr marL="203200" indent="-203200">
              <a:spcAft>
                <a:spcPts val="800"/>
              </a:spcAft>
              <a:buSzPct val="100000"/>
              <a:buChar char="•"/>
            </a:pPr>
            <a:r>
              <a:rPr lang="en-US" sz="1400" dirty="0">
                <a:solidFill>
                  <a:schemeClr val="tx2"/>
                </a:solidFill>
              </a:rPr>
              <a:t>Coordinated entries in ECVA events</a:t>
            </a:r>
            <a:endParaRPr lang="en-US" sz="1400" dirty="0"/>
          </a:p>
          <a:p>
            <a:pPr marL="203200" indent="-203200">
              <a:spcAft>
                <a:spcPts val="800"/>
              </a:spcAft>
              <a:buSzPct val="100000"/>
              <a:buChar char="•"/>
            </a:pPr>
            <a:r>
              <a:rPr lang="en-US" sz="1400" dirty="0">
                <a:solidFill>
                  <a:schemeClr val="tx2"/>
                </a:solidFill>
              </a:rPr>
              <a:t>Facilitated coach and referee courses</a:t>
            </a:r>
            <a:endParaRPr lang="en-US" sz="1400" dirty="0"/>
          </a:p>
          <a:p>
            <a:pPr marL="203200" indent="-203200">
              <a:spcAft>
                <a:spcPts val="800"/>
              </a:spcAft>
              <a:buSzPct val="100000"/>
              <a:buChar char="•"/>
            </a:pPr>
            <a:r>
              <a:rPr lang="en-US" sz="1400" dirty="0">
                <a:solidFill>
                  <a:schemeClr val="tx2"/>
                </a:solidFill>
              </a:rPr>
              <a:t>Helped athletes and teams reach continental competition</a:t>
            </a:r>
            <a:endParaRPr lang="en-US" sz="1400" dirty="0"/>
          </a:p>
        </p:txBody>
      </p:sp>
      <p:sp>
        <p:nvSpPr>
          <p:cNvPr id="14" name="Funding and administration"/>
          <p:cNvSpPr/>
          <p:nvPr/>
        </p:nvSpPr>
        <p:spPr>
          <a:xfrm>
            <a:off x="8138160" y="1463040"/>
            <a:ext cx="3520440" cy="4480560"/>
          </a:xfrm>
          <a:prstGeom prst="roundRect">
            <a:avLst>
              <a:gd name="adj" fmla="val 2597"/>
            </a:avLst>
          </a:prstGeom>
          <a:solidFill>
            <a:schemeClr val="bg2"/>
          </a:solidFill>
          <a:ln/>
        </p:spPr>
      </p:sp>
      <p:sp>
        <p:nvSpPr>
          <p:cNvPr id="15" name="Funding and administration circle"/>
          <p:cNvSpPr/>
          <p:nvPr/>
        </p:nvSpPr>
        <p:spPr>
          <a:xfrm>
            <a:off x="8412480" y="1737360"/>
            <a:ext cx="685800" cy="685800"/>
          </a:xfrm>
          <a:prstGeom prst="ellipse">
            <a:avLst/>
          </a:prstGeom>
          <a:solidFill>
            <a:schemeClr val="accent4"/>
          </a:solidFill>
          <a:ln/>
        </p:spPr>
      </p:sp>
      <p:pic>
        <p:nvPicPr>
          <p:cNvPr id="16" name="Funding and administration icon" descr="preencoded.png">    </p:cNvPr>
          <p:cNvPicPr>
            <a:picLocks noChangeAspect="1"/>
          </p:cNvPicPr>
          <p:nvPr/>
        </p:nvPicPr>
        <p:blipFill>
          <a:blip r:embed="rId3"/>
          <a:stretch>
            <a:fillRect/>
          </a:stretch>
        </p:blipFill>
        <p:spPr>
          <a:xfrm>
            <a:off x="8597646" y="1922526"/>
            <a:ext cx="315468" cy="315468"/>
          </a:xfrm>
          <a:prstGeom prst="rect">
            <a:avLst/>
          </a:prstGeom>
        </p:spPr>
      </p:pic>
      <p:sp>
        <p:nvSpPr>
          <p:cNvPr id="17" name="Text 12"/>
          <p:cNvSpPr txBox="1"/>
          <p:nvPr/>
        </p:nvSpPr>
        <p:spPr>
          <a:xfrm>
            <a:off x="8412480" y="2606040"/>
            <a:ext cx="2971800" cy="777240"/>
          </a:xfrm>
          <a:prstGeom prst="rect">
            <a:avLst/>
          </a:prstGeom>
          <a:noFill/>
          <a:ln/>
        </p:spPr>
        <p:txBody>
          <a:bodyPr wrap="square" lIns="0" tIns="0" rIns="0" bIns="0" rtlCol="0" anchor="t"/>
          <a:lstStyle/>
          <a:p>
            <a:pPr indent="0" marL="0">
              <a:buNone/>
            </a:pPr>
            <a:r>
              <a:rPr lang="en-US" sz="1800" b="1" dirty="0">
                <a:solidFill>
                  <a:schemeClr val="tx1"/>
                </a:solidFill>
                <a:latin typeface="Arial" pitchFamily="34" charset="0"/>
                <a:ea typeface="Arial" pitchFamily="34" charset="-122"/>
                <a:cs typeface="Arial" pitchFamily="34" charset="-120"/>
              </a:rPr>
              <a:t>Funding and administration</a:t>
            </a:r>
            <a:endParaRPr lang="en-US" sz="1800" dirty="0"/>
          </a:p>
        </p:txBody>
      </p:sp>
      <p:sp>
        <p:nvSpPr>
          <p:cNvPr id="18" name="Text 13"/>
          <p:cNvSpPr txBox="1"/>
          <p:nvPr/>
        </p:nvSpPr>
        <p:spPr>
          <a:xfrm>
            <a:off x="8412480" y="3429000"/>
            <a:ext cx="2971800" cy="2377440"/>
          </a:xfrm>
          <a:prstGeom prst="rect">
            <a:avLst/>
          </a:prstGeom>
          <a:noFill/>
          <a:ln/>
        </p:spPr>
        <p:txBody>
          <a:bodyPr wrap="square" lIns="0" tIns="0" rIns="0" bIns="0" rtlCol="0" anchor="t"/>
          <a:lstStyle/>
          <a:p>
            <a:pPr marL="203200" indent="-203200">
              <a:spcAft>
                <a:spcPts val="800"/>
              </a:spcAft>
              <a:buSzPct val="100000"/>
              <a:buChar char="•"/>
            </a:pPr>
            <a:r>
              <a:rPr lang="en-US" sz="1400" dirty="0">
                <a:solidFill>
                  <a:schemeClr val="tx2"/>
                </a:solidFill>
              </a:rPr>
              <a:t>Helped with development-funding applications and reporting</a:t>
            </a:r>
            <a:endParaRPr lang="en-US" sz="1400" dirty="0"/>
          </a:p>
          <a:p>
            <a:pPr marL="203200" indent="-203200">
              <a:spcAft>
                <a:spcPts val="800"/>
              </a:spcAft>
              <a:buSzPct val="100000"/>
              <a:buChar char="•"/>
            </a:pPr>
            <a:r>
              <a:rPr lang="en-US" sz="1400" dirty="0">
                <a:solidFill>
                  <a:schemeClr val="tx2"/>
                </a:solidFill>
              </a:rPr>
              <a:t>Coordinated with FIVB, NORCECA and NOCs</a:t>
            </a:r>
            <a:endParaRPr lang="en-US" sz="1400" dirty="0"/>
          </a:p>
          <a:p>
            <a:pPr marL="203200" indent="-203200">
              <a:spcAft>
                <a:spcPts val="800"/>
              </a:spcAft>
              <a:buSzPct val="100000"/>
              <a:buChar char="•"/>
            </a:pPr>
            <a:r>
              <a:rPr lang="en-US" sz="1400" dirty="0">
                <a:solidFill>
                  <a:schemeClr val="tx2"/>
                </a:solidFill>
              </a:rPr>
              <a:t>Provided technical and administrative guidance</a:t>
            </a:r>
            <a:endParaRPr lang="en-US" sz="14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B6B85"/>
                </a:solidFill>
              </a:defRPr>
            </a:lvl1pPr>
          </a:lstStyle>
          <a:p>
            <a:pPr algn="r"/>
            <a:fld id="{F7021451-1387-4CA6-816F-3879F97B5CBC}" type="slidenum">
              <a:rPr b="0" lang="en-US"/>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2"/>
                </a:solidFill>
              </a:rPr>
              <a:t>COMMISSION HIGHLIGHTS</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bg1"/>
                </a:solidFill>
                <a:latin typeface="Arial" pitchFamily="34" charset="0"/>
                <a:ea typeface="Arial" pitchFamily="34" charset="-122"/>
                <a:cs typeface="Arial" pitchFamily="34" charset="-120"/>
              </a:rPr>
              <a:t>Each commission reports in full separately</a:t>
            </a:r>
            <a:endParaRPr lang="en-US" sz="3200" dirty="0"/>
          </a:p>
        </p:txBody>
      </p:sp>
      <p:sp>
        <p:nvSpPr>
          <p:cNvPr id="4" name="Technical Operations"/>
          <p:cNvSpPr/>
          <p:nvPr/>
        </p:nvSpPr>
        <p:spPr>
          <a:xfrm>
            <a:off x="548640" y="1463040"/>
            <a:ext cx="3520440" cy="4343400"/>
          </a:xfrm>
          <a:prstGeom prst="roundRect">
            <a:avLst>
              <a:gd name="adj" fmla="val 2597"/>
            </a:avLst>
          </a:prstGeom>
          <a:solidFill>
            <a:schemeClr val="tx2"/>
          </a:solidFill>
          <a:ln/>
        </p:spPr>
      </p:sp>
      <p:sp>
        <p:nvSpPr>
          <p:cNvPr id="5" name="Technical Operations circle"/>
          <p:cNvSpPr/>
          <p:nvPr/>
        </p:nvSpPr>
        <p:spPr>
          <a:xfrm>
            <a:off x="822960" y="1737360"/>
            <a:ext cx="640080" cy="640080"/>
          </a:xfrm>
          <a:prstGeom prst="ellipse">
            <a:avLst/>
          </a:prstGeom>
          <a:solidFill>
            <a:schemeClr val="accent2"/>
          </a:solidFill>
          <a:ln/>
        </p:spPr>
      </p:sp>
      <p:pic>
        <p:nvPicPr>
          <p:cNvPr id="6" name="Technical Operations icon" descr="preencoded.png">    </p:cNvPr>
          <p:cNvPicPr>
            <a:picLocks noChangeAspect="1"/>
          </p:cNvPicPr>
          <p:nvPr/>
        </p:nvPicPr>
        <p:blipFill>
          <a:blip r:embed="rId1"/>
          <a:stretch>
            <a:fillRect/>
          </a:stretch>
        </p:blipFill>
        <p:spPr>
          <a:xfrm>
            <a:off x="995782" y="1910182"/>
            <a:ext cx="294437" cy="294437"/>
          </a:xfrm>
          <a:prstGeom prst="rect">
            <a:avLst/>
          </a:prstGeom>
        </p:spPr>
      </p:pic>
      <p:sp>
        <p:nvSpPr>
          <p:cNvPr id="7" name="Text 4"/>
          <p:cNvSpPr txBox="1"/>
          <p:nvPr/>
        </p:nvSpPr>
        <p:spPr>
          <a:xfrm>
            <a:off x="1600200" y="1737360"/>
            <a:ext cx="2286000" cy="640080"/>
          </a:xfrm>
          <a:prstGeom prst="rect">
            <a:avLst/>
          </a:prstGeom>
          <a:noFill/>
          <a:ln/>
        </p:spPr>
        <p:txBody>
          <a:bodyPr wrap="square" lIns="0" tIns="0" rIns="0" bIns="0" rtlCol="0" anchor="ctr"/>
          <a:lstStyle/>
          <a:p>
            <a:pPr indent="0" marL="0">
              <a:buNone/>
            </a:pPr>
            <a:r>
              <a:rPr lang="en-US" sz="1900" b="1" dirty="0">
                <a:solidFill>
                  <a:schemeClr val="bg1"/>
                </a:solidFill>
                <a:latin typeface="Arial" pitchFamily="34" charset="0"/>
                <a:ea typeface="Arial" pitchFamily="34" charset="-122"/>
                <a:cs typeface="Arial" pitchFamily="34" charset="-120"/>
              </a:rPr>
              <a:t>Technical Operations</a:t>
            </a:r>
            <a:endParaRPr lang="en-US" sz="1900" dirty="0"/>
          </a:p>
        </p:txBody>
      </p:sp>
      <p:sp>
        <p:nvSpPr>
          <p:cNvPr id="8" name="Text 5"/>
          <p:cNvSpPr txBox="1"/>
          <p:nvPr/>
        </p:nvSpPr>
        <p:spPr>
          <a:xfrm>
            <a:off x="822960" y="2606040"/>
            <a:ext cx="1280160" cy="685800"/>
          </a:xfrm>
          <a:prstGeom prst="rect">
            <a:avLst/>
          </a:prstGeom>
          <a:noFill/>
          <a:ln/>
        </p:spPr>
        <p:txBody>
          <a:bodyPr wrap="square" lIns="0" tIns="0" rIns="0" bIns="0" rtlCol="0" anchor="ctr"/>
          <a:lstStyle/>
          <a:p>
            <a:pPr indent="0" marL="0">
              <a:buNone/>
            </a:pPr>
            <a:r>
              <a:rPr lang="en-US" sz="3200" b="1" dirty="0">
                <a:solidFill>
                  <a:schemeClr val="accent2"/>
                </a:solidFill>
                <a:latin typeface="Arial" pitchFamily="34" charset="0"/>
                <a:ea typeface="Arial" pitchFamily="34" charset="-122"/>
                <a:cs typeface="Arial" pitchFamily="34" charset="-120"/>
              </a:rPr>
              <a:t>147</a:t>
            </a:r>
            <a:endParaRPr lang="en-US" sz="3200" dirty="0"/>
          </a:p>
        </p:txBody>
      </p:sp>
      <p:sp>
        <p:nvSpPr>
          <p:cNvPr id="9" name="Text 6"/>
          <p:cNvSpPr txBox="1"/>
          <p:nvPr/>
        </p:nvSpPr>
        <p:spPr>
          <a:xfrm>
            <a:off x="2148840" y="2606040"/>
            <a:ext cx="1691640" cy="685800"/>
          </a:xfrm>
          <a:prstGeom prst="rect">
            <a:avLst/>
          </a:prstGeom>
          <a:noFill/>
          <a:ln/>
        </p:spPr>
        <p:txBody>
          <a:bodyPr wrap="square" lIns="0" tIns="0" rIns="0" bIns="0" rtlCol="0" anchor="ctr"/>
          <a:lstStyle/>
          <a:p>
            <a:pPr indent="0" marL="0">
              <a:buNone/>
            </a:pPr>
            <a:r>
              <a:rPr lang="en-US" sz="1300" dirty="0">
                <a:solidFill>
                  <a:schemeClr val="bg1"/>
                </a:solidFill>
              </a:rPr>
              <a:t>hours streamed live</a:t>
            </a:r>
            <a:endParaRPr lang="en-US" sz="1300" dirty="0"/>
          </a:p>
        </p:txBody>
      </p:sp>
      <p:sp>
        <p:nvSpPr>
          <p:cNvPr id="10" name="Text 7"/>
          <p:cNvSpPr txBox="1"/>
          <p:nvPr/>
        </p:nvSpPr>
        <p:spPr>
          <a:xfrm>
            <a:off x="822960" y="3520440"/>
            <a:ext cx="1280160" cy="685800"/>
          </a:xfrm>
          <a:prstGeom prst="rect">
            <a:avLst/>
          </a:prstGeom>
          <a:noFill/>
          <a:ln/>
        </p:spPr>
        <p:txBody>
          <a:bodyPr wrap="square" lIns="0" tIns="0" rIns="0" bIns="0" rtlCol="0" anchor="ctr"/>
          <a:lstStyle/>
          <a:p>
            <a:pPr indent="0" marL="0">
              <a:buNone/>
            </a:pPr>
            <a:r>
              <a:rPr lang="en-US" sz="3200" b="1" dirty="0">
                <a:solidFill>
                  <a:schemeClr val="accent2"/>
                </a:solidFill>
                <a:latin typeface="Arial" pitchFamily="34" charset="0"/>
                <a:ea typeface="Arial" pitchFamily="34" charset="-122"/>
                <a:cs typeface="Arial" pitchFamily="34" charset="-120"/>
              </a:rPr>
              <a:t>6</a:t>
            </a:r>
            <a:endParaRPr lang="en-US" sz="3200" dirty="0"/>
          </a:p>
        </p:txBody>
      </p:sp>
      <p:sp>
        <p:nvSpPr>
          <p:cNvPr id="11" name="Text 8"/>
          <p:cNvSpPr txBox="1"/>
          <p:nvPr/>
        </p:nvSpPr>
        <p:spPr>
          <a:xfrm>
            <a:off x="2148840" y="3520440"/>
            <a:ext cx="1691640" cy="685800"/>
          </a:xfrm>
          <a:prstGeom prst="rect">
            <a:avLst/>
          </a:prstGeom>
          <a:noFill/>
          <a:ln/>
        </p:spPr>
        <p:txBody>
          <a:bodyPr wrap="square" lIns="0" tIns="0" rIns="0" bIns="0" rtlCol="0" anchor="ctr"/>
          <a:lstStyle/>
          <a:p>
            <a:pPr indent="0" marL="0">
              <a:buNone/>
            </a:pPr>
            <a:r>
              <a:rPr lang="en-US" sz="1300" dirty="0">
                <a:solidFill>
                  <a:schemeClr val="bg1"/>
                </a:solidFill>
              </a:rPr>
              <a:t>championships run on VIS and eScore</a:t>
            </a:r>
            <a:endParaRPr lang="en-US" sz="1300" dirty="0"/>
          </a:p>
        </p:txBody>
      </p:sp>
      <p:sp>
        <p:nvSpPr>
          <p:cNvPr id="12" name="Text 9"/>
          <p:cNvSpPr txBox="1"/>
          <p:nvPr/>
        </p:nvSpPr>
        <p:spPr>
          <a:xfrm>
            <a:off x="822960" y="4526280"/>
            <a:ext cx="2971800" cy="1143000"/>
          </a:xfrm>
          <a:prstGeom prst="rect">
            <a:avLst/>
          </a:prstGeom>
          <a:noFill/>
          <a:ln/>
        </p:spPr>
        <p:txBody>
          <a:bodyPr wrap="square" lIns="0" tIns="0" rIns="0" bIns="0" rtlCol="0" anchor="t"/>
          <a:lstStyle/>
          <a:p>
            <a:pPr indent="0" marL="0">
              <a:buNone/>
            </a:pPr>
            <a:r>
              <a:rPr lang="en-US" sz="1300" dirty="0">
                <a:solidFill>
                  <a:schemeClr val="bg2"/>
                </a:solidFill>
              </a:rPr>
              <a:t>Beach eScore and portable streaming were proven at both beach events. Continuity still depends on bandwidth, spares and staffing.</a:t>
            </a:r>
            <a:endParaRPr lang="en-US" sz="1300" dirty="0"/>
          </a:p>
        </p:txBody>
      </p:sp>
      <p:sp>
        <p:nvSpPr>
          <p:cNvPr id="13" name="Press and Media"/>
          <p:cNvSpPr/>
          <p:nvPr/>
        </p:nvSpPr>
        <p:spPr>
          <a:xfrm>
            <a:off x="4343400" y="1463040"/>
            <a:ext cx="3520440" cy="4343400"/>
          </a:xfrm>
          <a:prstGeom prst="roundRect">
            <a:avLst>
              <a:gd name="adj" fmla="val 2597"/>
            </a:avLst>
          </a:prstGeom>
          <a:solidFill>
            <a:schemeClr val="tx2"/>
          </a:solidFill>
          <a:ln/>
        </p:spPr>
      </p:sp>
      <p:sp>
        <p:nvSpPr>
          <p:cNvPr id="14" name="Press and Media circle"/>
          <p:cNvSpPr/>
          <p:nvPr/>
        </p:nvSpPr>
        <p:spPr>
          <a:xfrm>
            <a:off x="4617720" y="1737360"/>
            <a:ext cx="640080" cy="640080"/>
          </a:xfrm>
          <a:prstGeom prst="ellipse">
            <a:avLst/>
          </a:prstGeom>
          <a:solidFill>
            <a:schemeClr val="accent2"/>
          </a:solidFill>
          <a:ln/>
        </p:spPr>
      </p:sp>
      <p:pic>
        <p:nvPicPr>
          <p:cNvPr id="15" name="Press and Media icon" descr="preencoded.png">    </p:cNvPr>
          <p:cNvPicPr>
            <a:picLocks noChangeAspect="1"/>
          </p:cNvPicPr>
          <p:nvPr/>
        </p:nvPicPr>
        <p:blipFill>
          <a:blip r:embed="rId2"/>
          <a:stretch>
            <a:fillRect/>
          </a:stretch>
        </p:blipFill>
        <p:spPr>
          <a:xfrm>
            <a:off x="4790542" y="1910182"/>
            <a:ext cx="294437" cy="294437"/>
          </a:xfrm>
          <a:prstGeom prst="rect">
            <a:avLst/>
          </a:prstGeom>
        </p:spPr>
      </p:pic>
      <p:sp>
        <p:nvSpPr>
          <p:cNvPr id="16" name="Text 12"/>
          <p:cNvSpPr txBox="1"/>
          <p:nvPr/>
        </p:nvSpPr>
        <p:spPr>
          <a:xfrm>
            <a:off x="5394960" y="1737360"/>
            <a:ext cx="2286000" cy="640080"/>
          </a:xfrm>
          <a:prstGeom prst="rect">
            <a:avLst/>
          </a:prstGeom>
          <a:noFill/>
          <a:ln/>
        </p:spPr>
        <p:txBody>
          <a:bodyPr wrap="square" lIns="0" tIns="0" rIns="0" bIns="0" rtlCol="0" anchor="ctr"/>
          <a:lstStyle/>
          <a:p>
            <a:pPr indent="0" marL="0">
              <a:buNone/>
            </a:pPr>
            <a:r>
              <a:rPr lang="en-US" sz="1900" b="1" dirty="0">
                <a:solidFill>
                  <a:schemeClr val="bg1"/>
                </a:solidFill>
                <a:latin typeface="Arial" pitchFamily="34" charset="0"/>
                <a:ea typeface="Arial" pitchFamily="34" charset="-122"/>
                <a:cs typeface="Arial" pitchFamily="34" charset="-120"/>
              </a:rPr>
              <a:t>Press and Media</a:t>
            </a:r>
            <a:endParaRPr lang="en-US" sz="1900" dirty="0"/>
          </a:p>
        </p:txBody>
      </p:sp>
      <p:sp>
        <p:nvSpPr>
          <p:cNvPr id="17" name="Text 13"/>
          <p:cNvSpPr txBox="1"/>
          <p:nvPr/>
        </p:nvSpPr>
        <p:spPr>
          <a:xfrm>
            <a:off x="4617720" y="2606040"/>
            <a:ext cx="1280160" cy="685800"/>
          </a:xfrm>
          <a:prstGeom prst="rect">
            <a:avLst/>
          </a:prstGeom>
          <a:noFill/>
          <a:ln/>
        </p:spPr>
        <p:txBody>
          <a:bodyPr wrap="square" lIns="0" tIns="0" rIns="0" bIns="0" rtlCol="0" anchor="ctr"/>
          <a:lstStyle/>
          <a:p>
            <a:pPr indent="0" marL="0">
              <a:buNone/>
            </a:pPr>
            <a:r>
              <a:rPr lang="en-US" sz="3200" b="1" dirty="0">
                <a:solidFill>
                  <a:schemeClr val="accent2"/>
                </a:solidFill>
                <a:latin typeface="Arial" pitchFamily="34" charset="0"/>
                <a:ea typeface="Arial" pitchFamily="34" charset="-122"/>
                <a:cs typeface="Arial" pitchFamily="34" charset="-120"/>
              </a:rPr>
              <a:t>3.1M</a:t>
            </a:r>
            <a:endParaRPr lang="en-US" sz="3200" dirty="0"/>
          </a:p>
        </p:txBody>
      </p:sp>
      <p:sp>
        <p:nvSpPr>
          <p:cNvPr id="18" name="Text 14"/>
          <p:cNvSpPr txBox="1"/>
          <p:nvPr/>
        </p:nvSpPr>
        <p:spPr>
          <a:xfrm>
            <a:off x="5943600" y="2606040"/>
            <a:ext cx="1691640" cy="685800"/>
          </a:xfrm>
          <a:prstGeom prst="rect">
            <a:avLst/>
          </a:prstGeom>
          <a:noFill/>
          <a:ln/>
        </p:spPr>
        <p:txBody>
          <a:bodyPr wrap="square" lIns="0" tIns="0" rIns="0" bIns="0" rtlCol="0" anchor="ctr"/>
          <a:lstStyle/>
          <a:p>
            <a:pPr indent="0" marL="0">
              <a:buNone/>
            </a:pPr>
            <a:r>
              <a:rPr lang="en-US" sz="1300" dirty="0">
                <a:solidFill>
                  <a:schemeClr val="bg1"/>
                </a:solidFill>
              </a:rPr>
              <a:t>Facebook views</a:t>
            </a:r>
            <a:endParaRPr lang="en-US" sz="1300" dirty="0"/>
          </a:p>
        </p:txBody>
      </p:sp>
      <p:sp>
        <p:nvSpPr>
          <p:cNvPr id="19" name="Text 15"/>
          <p:cNvSpPr txBox="1"/>
          <p:nvPr/>
        </p:nvSpPr>
        <p:spPr>
          <a:xfrm>
            <a:off x="4617720" y="3520440"/>
            <a:ext cx="1280160" cy="685800"/>
          </a:xfrm>
          <a:prstGeom prst="rect">
            <a:avLst/>
          </a:prstGeom>
          <a:noFill/>
          <a:ln/>
        </p:spPr>
        <p:txBody>
          <a:bodyPr wrap="square" lIns="0" tIns="0" rIns="0" bIns="0" rtlCol="0" anchor="ctr"/>
          <a:lstStyle/>
          <a:p>
            <a:pPr indent="0" marL="0">
              <a:buNone/>
            </a:pPr>
            <a:r>
              <a:rPr lang="en-US" sz="3200" b="1" dirty="0">
                <a:solidFill>
                  <a:schemeClr val="accent2"/>
                </a:solidFill>
                <a:latin typeface="Arial" pitchFamily="34" charset="0"/>
                <a:ea typeface="Arial" pitchFamily="34" charset="-122"/>
                <a:cs typeface="Arial" pitchFamily="34" charset="-120"/>
              </a:rPr>
              <a:t>~80</a:t>
            </a:r>
            <a:endParaRPr lang="en-US" sz="3200" dirty="0"/>
          </a:p>
        </p:txBody>
      </p:sp>
      <p:sp>
        <p:nvSpPr>
          <p:cNvPr id="20" name="Text 16"/>
          <p:cNvSpPr txBox="1"/>
          <p:nvPr/>
        </p:nvSpPr>
        <p:spPr>
          <a:xfrm>
            <a:off x="5943600" y="3520440"/>
            <a:ext cx="1691640" cy="685800"/>
          </a:xfrm>
          <a:prstGeom prst="rect">
            <a:avLst/>
          </a:prstGeom>
          <a:noFill/>
          <a:ln/>
        </p:spPr>
        <p:txBody>
          <a:bodyPr wrap="square" lIns="0" tIns="0" rIns="0" bIns="0" rtlCol="0" anchor="ctr"/>
          <a:lstStyle/>
          <a:p>
            <a:pPr indent="0" marL="0">
              <a:buNone/>
            </a:pPr>
            <a:r>
              <a:rPr lang="en-US" sz="1300" dirty="0">
                <a:solidFill>
                  <a:schemeClr val="bg1"/>
                </a:solidFill>
              </a:rPr>
              <a:t>ECVA articles on the NORCECA portal</a:t>
            </a:r>
            <a:endParaRPr lang="en-US" sz="1300" dirty="0"/>
          </a:p>
        </p:txBody>
      </p:sp>
      <p:sp>
        <p:nvSpPr>
          <p:cNvPr id="21" name="Text 17"/>
          <p:cNvSpPr txBox="1"/>
          <p:nvPr/>
        </p:nvSpPr>
        <p:spPr>
          <a:xfrm>
            <a:off x="4617720" y="4526280"/>
            <a:ext cx="2971800" cy="1143000"/>
          </a:xfrm>
          <a:prstGeom prst="rect">
            <a:avLst/>
          </a:prstGeom>
          <a:noFill/>
          <a:ln/>
        </p:spPr>
        <p:txBody>
          <a:bodyPr wrap="square" lIns="0" tIns="0" rIns="0" bIns="0" rtlCol="0" anchor="t"/>
          <a:lstStyle/>
          <a:p>
            <a:pPr indent="0" marL="0">
              <a:buNone/>
            </a:pPr>
            <a:r>
              <a:rPr lang="en-US" sz="1300" dirty="0">
                <a:solidFill>
                  <a:schemeClr val="bg2"/>
                </a:solidFill>
              </a:rPr>
              <a:t>Instagram grew to 1,167 followers. ECVA's YouTube channel was lost to a copyright ban, along with its video archive.</a:t>
            </a:r>
            <a:endParaRPr lang="en-US" sz="1300" dirty="0"/>
          </a:p>
        </p:txBody>
      </p:sp>
      <p:sp>
        <p:nvSpPr>
          <p:cNvPr id="22" name="Referees"/>
          <p:cNvSpPr/>
          <p:nvPr/>
        </p:nvSpPr>
        <p:spPr>
          <a:xfrm>
            <a:off x="8138160" y="1463040"/>
            <a:ext cx="3520440" cy="4343400"/>
          </a:xfrm>
          <a:prstGeom prst="roundRect">
            <a:avLst>
              <a:gd name="adj" fmla="val 2597"/>
            </a:avLst>
          </a:prstGeom>
          <a:solidFill>
            <a:schemeClr val="tx2"/>
          </a:solidFill>
          <a:ln/>
        </p:spPr>
      </p:sp>
      <p:sp>
        <p:nvSpPr>
          <p:cNvPr id="23" name="Referees circle"/>
          <p:cNvSpPr/>
          <p:nvPr/>
        </p:nvSpPr>
        <p:spPr>
          <a:xfrm>
            <a:off x="8412480" y="1737360"/>
            <a:ext cx="640080" cy="640080"/>
          </a:xfrm>
          <a:prstGeom prst="ellipse">
            <a:avLst/>
          </a:prstGeom>
          <a:solidFill>
            <a:schemeClr val="accent2"/>
          </a:solidFill>
          <a:ln/>
        </p:spPr>
      </p:sp>
      <p:pic>
        <p:nvPicPr>
          <p:cNvPr id="24" name="Referees icon" descr="preencoded.png">    </p:cNvPr>
          <p:cNvPicPr>
            <a:picLocks noChangeAspect="1"/>
          </p:cNvPicPr>
          <p:nvPr/>
        </p:nvPicPr>
        <p:blipFill>
          <a:blip r:embed="rId3"/>
          <a:stretch>
            <a:fillRect/>
          </a:stretch>
        </p:blipFill>
        <p:spPr>
          <a:xfrm>
            <a:off x="8585302" y="1910182"/>
            <a:ext cx="294437" cy="294437"/>
          </a:xfrm>
          <a:prstGeom prst="rect">
            <a:avLst/>
          </a:prstGeom>
        </p:spPr>
      </p:pic>
      <p:sp>
        <p:nvSpPr>
          <p:cNvPr id="25" name="Text 20"/>
          <p:cNvSpPr txBox="1"/>
          <p:nvPr/>
        </p:nvSpPr>
        <p:spPr>
          <a:xfrm>
            <a:off x="9189720" y="1737360"/>
            <a:ext cx="2286000" cy="640080"/>
          </a:xfrm>
          <a:prstGeom prst="rect">
            <a:avLst/>
          </a:prstGeom>
          <a:noFill/>
          <a:ln/>
        </p:spPr>
        <p:txBody>
          <a:bodyPr wrap="square" lIns="0" tIns="0" rIns="0" bIns="0" rtlCol="0" anchor="ctr"/>
          <a:lstStyle/>
          <a:p>
            <a:pPr indent="0" marL="0">
              <a:buNone/>
            </a:pPr>
            <a:r>
              <a:rPr lang="en-US" sz="1900" b="1" dirty="0">
                <a:solidFill>
                  <a:schemeClr val="bg1"/>
                </a:solidFill>
                <a:latin typeface="Arial" pitchFamily="34" charset="0"/>
                <a:ea typeface="Arial" pitchFamily="34" charset="-122"/>
                <a:cs typeface="Arial" pitchFamily="34" charset="-120"/>
              </a:rPr>
              <a:t>Referees</a:t>
            </a:r>
            <a:endParaRPr lang="en-US" sz="1900" dirty="0"/>
          </a:p>
        </p:txBody>
      </p:sp>
      <p:sp>
        <p:nvSpPr>
          <p:cNvPr id="26" name="Text 21"/>
          <p:cNvSpPr txBox="1"/>
          <p:nvPr/>
        </p:nvSpPr>
        <p:spPr>
          <a:xfrm>
            <a:off x="8412480" y="2606040"/>
            <a:ext cx="1280160" cy="685800"/>
          </a:xfrm>
          <a:prstGeom prst="rect">
            <a:avLst/>
          </a:prstGeom>
          <a:noFill/>
          <a:ln/>
        </p:spPr>
        <p:txBody>
          <a:bodyPr wrap="square" lIns="0" tIns="0" rIns="0" bIns="0" rtlCol="0" anchor="ctr"/>
          <a:lstStyle/>
          <a:p>
            <a:pPr indent="0" marL="0">
              <a:buNone/>
            </a:pPr>
            <a:r>
              <a:rPr lang="en-US" sz="3200" b="1" dirty="0">
                <a:solidFill>
                  <a:schemeClr val="accent2"/>
                </a:solidFill>
                <a:latin typeface="Arial" pitchFamily="34" charset="0"/>
                <a:ea typeface="Arial" pitchFamily="34" charset="-122"/>
                <a:cs typeface="Arial" pitchFamily="34" charset="-120"/>
              </a:rPr>
              <a:t>17</a:t>
            </a:r>
            <a:endParaRPr lang="en-US" sz="3200" dirty="0"/>
          </a:p>
        </p:txBody>
      </p:sp>
      <p:sp>
        <p:nvSpPr>
          <p:cNvPr id="27" name="Text 22"/>
          <p:cNvSpPr txBox="1"/>
          <p:nvPr/>
        </p:nvSpPr>
        <p:spPr>
          <a:xfrm>
            <a:off x="9738360" y="2606040"/>
            <a:ext cx="1691640" cy="685800"/>
          </a:xfrm>
          <a:prstGeom prst="rect">
            <a:avLst/>
          </a:prstGeom>
          <a:noFill/>
          <a:ln/>
        </p:spPr>
        <p:txBody>
          <a:bodyPr wrap="square" lIns="0" tIns="0" rIns="0" bIns="0" rtlCol="0" anchor="ctr"/>
          <a:lstStyle/>
          <a:p>
            <a:pPr indent="0" marL="0">
              <a:buNone/>
            </a:pPr>
            <a:r>
              <a:rPr lang="en-US" sz="1300" dirty="0">
                <a:solidFill>
                  <a:schemeClr val="bg1"/>
                </a:solidFill>
              </a:rPr>
              <a:t>national beach referees trained in 2025 (10 NFs)</a:t>
            </a:r>
            <a:endParaRPr lang="en-US" sz="1300" dirty="0"/>
          </a:p>
        </p:txBody>
      </p:sp>
      <p:sp>
        <p:nvSpPr>
          <p:cNvPr id="28" name="Text 23"/>
          <p:cNvSpPr txBox="1"/>
          <p:nvPr/>
        </p:nvSpPr>
        <p:spPr>
          <a:xfrm>
            <a:off x="8412480" y="3520440"/>
            <a:ext cx="1280160" cy="685800"/>
          </a:xfrm>
          <a:prstGeom prst="rect">
            <a:avLst/>
          </a:prstGeom>
          <a:noFill/>
          <a:ln/>
        </p:spPr>
        <p:txBody>
          <a:bodyPr wrap="square" lIns="0" tIns="0" rIns="0" bIns="0" rtlCol="0" anchor="ctr"/>
          <a:lstStyle/>
          <a:p>
            <a:pPr indent="0" marL="0">
              <a:buNone/>
            </a:pPr>
            <a:r>
              <a:rPr lang="en-US" sz="3200" b="1" dirty="0">
                <a:solidFill>
                  <a:schemeClr val="accent2"/>
                </a:solidFill>
                <a:latin typeface="Arial" pitchFamily="34" charset="0"/>
                <a:ea typeface="Arial" pitchFamily="34" charset="-122"/>
                <a:cs typeface="Arial" pitchFamily="34" charset="-120"/>
              </a:rPr>
              <a:t>41</a:t>
            </a:r>
            <a:endParaRPr lang="en-US" sz="3200" dirty="0"/>
          </a:p>
        </p:txBody>
      </p:sp>
      <p:sp>
        <p:nvSpPr>
          <p:cNvPr id="29" name="Text 24"/>
          <p:cNvSpPr txBox="1"/>
          <p:nvPr/>
        </p:nvSpPr>
        <p:spPr>
          <a:xfrm>
            <a:off x="9738360" y="3520440"/>
            <a:ext cx="1691640" cy="685800"/>
          </a:xfrm>
          <a:prstGeom prst="rect">
            <a:avLst/>
          </a:prstGeom>
          <a:noFill/>
          <a:ln/>
        </p:spPr>
        <p:txBody>
          <a:bodyPr wrap="square" lIns="0" tIns="0" rIns="0" bIns="0" rtlCol="0" anchor="ctr"/>
          <a:lstStyle/>
          <a:p>
            <a:pPr indent="0" marL="0">
              <a:buNone/>
            </a:pPr>
            <a:r>
              <a:rPr lang="en-US" sz="1300" dirty="0">
                <a:solidFill>
                  <a:schemeClr val="bg1"/>
                </a:solidFill>
              </a:rPr>
              <a:t>registered ECVA referees officiated, 2023–25</a:t>
            </a:r>
            <a:endParaRPr lang="en-US" sz="1300" dirty="0"/>
          </a:p>
        </p:txBody>
      </p:sp>
      <p:sp>
        <p:nvSpPr>
          <p:cNvPr id="30" name="Text 25"/>
          <p:cNvSpPr txBox="1"/>
          <p:nvPr/>
        </p:nvSpPr>
        <p:spPr>
          <a:xfrm>
            <a:off x="8412480" y="4526280"/>
            <a:ext cx="2971800" cy="1143000"/>
          </a:xfrm>
          <a:prstGeom prst="rect">
            <a:avLst/>
          </a:prstGeom>
          <a:noFill/>
          <a:ln/>
        </p:spPr>
        <p:txBody>
          <a:bodyPr wrap="square" lIns="0" tIns="0" rIns="0" bIns="0" rtlCol="0" anchor="t"/>
          <a:lstStyle/>
          <a:p>
            <a:pPr indent="0" marL="0">
              <a:buNone/>
            </a:pPr>
            <a:r>
              <a:rPr lang="en-US" sz="1300" dirty="0">
                <a:solidFill>
                  <a:schemeClr val="bg2"/>
                </a:solidFill>
              </a:rPr>
              <a:t>Virtual clinics on MS Teams introduced in 2025. Some NFs still not fully compliant with FIVB referee registration.</a:t>
            </a:r>
            <a:endParaRPr lang="en-US" sz="1300" dirty="0"/>
          </a:p>
        </p:txBody>
      </p:sp>
      <p:sp>
        <p:nvSpPr>
          <p:cNvPr id="31" name="Text 26"/>
          <p:cNvSpPr txBox="1"/>
          <p:nvPr/>
        </p:nvSpPr>
        <p:spPr>
          <a:xfrm>
            <a:off x="548640" y="5943600"/>
            <a:ext cx="11094415" cy="274320"/>
          </a:xfrm>
          <a:prstGeom prst="rect">
            <a:avLst/>
          </a:prstGeom>
          <a:noFill/>
          <a:ln/>
        </p:spPr>
        <p:txBody>
          <a:bodyPr wrap="square" lIns="0" tIns="0" rIns="0" bIns="0" rtlCol="0" anchor="t"/>
          <a:lstStyle/>
          <a:p>
            <a:pPr indent="0" marL="0">
              <a:buNone/>
            </a:pPr>
            <a:r>
              <a:rPr lang="en-US" sz="1300" i="1" dirty="0">
                <a:solidFill>
                  <a:schemeClr val="bg2"/>
                </a:solidFill>
              </a:rPr>
              <a:t>See the Technical, Press and Media, and Referees reports for full detail.</a:t>
            </a:r>
            <a:endParaRPr lang="en-US" sz="13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EEF3F8"/>
                </a:solidFill>
              </a:defRPr>
            </a:lvl1pPr>
          </a:lstStyle>
          <a:p>
            <a:pPr algn="r"/>
            <a:fld id="{F7021451-1387-4CA6-816F-3879F97B5CBC}" type="slidenum">
              <a:rPr b="0" lang="en-US"/>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1"/>
                </a:solidFill>
              </a:rPr>
              <a:t>FUNDING AND ACCOUNTABILITY</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tx1"/>
                </a:solidFill>
                <a:latin typeface="Arial" pitchFamily="34" charset="0"/>
                <a:ea typeface="Arial" pitchFamily="34" charset="-122"/>
                <a:cs typeface="Arial" pitchFamily="34" charset="-120"/>
              </a:rPr>
              <a:t>FIVB and Olympic Solidarity: US$280,000</a:t>
            </a:r>
            <a:endParaRPr lang="en-US" sz="3200" dirty="0"/>
          </a:p>
        </p:txBody>
      </p:sp>
      <p:sp>
        <p:nvSpPr>
          <p:cNvPr id="4" name="FIVB hero"/>
          <p:cNvSpPr/>
          <p:nvPr/>
        </p:nvSpPr>
        <p:spPr>
          <a:xfrm>
            <a:off x="548640" y="1417320"/>
            <a:ext cx="6629400" cy="2971800"/>
          </a:xfrm>
          <a:prstGeom prst="roundRect">
            <a:avLst>
              <a:gd name="adj" fmla="val 3077"/>
            </a:avLst>
          </a:prstGeom>
          <a:solidFill>
            <a:schemeClr val="tx1"/>
          </a:solidFill>
          <a:ln/>
        </p:spPr>
      </p:sp>
      <p:sp>
        <p:nvSpPr>
          <p:cNvPr id="5" name="Text 3"/>
          <p:cNvSpPr txBox="1"/>
          <p:nvPr/>
        </p:nvSpPr>
        <p:spPr>
          <a:xfrm>
            <a:off x="868680" y="1554480"/>
            <a:ext cx="4206240" cy="868680"/>
          </a:xfrm>
          <a:prstGeom prst="rect">
            <a:avLst/>
          </a:prstGeom>
          <a:noFill/>
          <a:ln/>
        </p:spPr>
        <p:txBody>
          <a:bodyPr wrap="square" lIns="0" tIns="0" rIns="0" bIns="0" rtlCol="0" anchor="ctr"/>
          <a:lstStyle/>
          <a:p>
            <a:pPr indent="0" marL="0">
              <a:buNone/>
            </a:pPr>
            <a:r>
              <a:rPr lang="en-US" sz="5000" b="1" dirty="0">
                <a:solidFill>
                  <a:schemeClr val="accent2"/>
                </a:solidFill>
                <a:latin typeface="Arial" pitchFamily="34" charset="0"/>
                <a:ea typeface="Arial" pitchFamily="34" charset="-122"/>
                <a:cs typeface="Arial" pitchFamily="34" charset="-120"/>
              </a:rPr>
              <a:t>US$240,000</a:t>
            </a:r>
            <a:endParaRPr lang="en-US" sz="5000" dirty="0"/>
          </a:p>
        </p:txBody>
      </p:sp>
      <p:sp>
        <p:nvSpPr>
          <p:cNvPr id="6" name="Text 4"/>
          <p:cNvSpPr txBox="1"/>
          <p:nvPr/>
        </p:nvSpPr>
        <p:spPr>
          <a:xfrm>
            <a:off x="868680" y="2423160"/>
            <a:ext cx="6035040" cy="594360"/>
          </a:xfrm>
          <a:prstGeom prst="rect">
            <a:avLst/>
          </a:prstGeom>
          <a:noFill/>
          <a:ln/>
        </p:spPr>
        <p:txBody>
          <a:bodyPr wrap="square" lIns="0" tIns="0" rIns="0" bIns="0" rtlCol="0" anchor="t"/>
          <a:lstStyle/>
          <a:p>
            <a:pPr indent="0" marL="0">
              <a:buNone/>
            </a:pPr>
            <a:r>
              <a:rPr lang="en-US" sz="1500" b="1" dirty="0">
                <a:solidFill>
                  <a:schemeClr val="bg1"/>
                </a:solidFill>
              </a:rPr>
              <a:t>FIVB Empowerment Programme</a:t>
            </a:r>
            <a:endParaRPr lang="en-US" sz="1500" dirty="0"/>
          </a:p>
          <a:p>
            <a:pPr indent="0" marL="0">
              <a:buNone/>
            </a:pPr>
            <a:r>
              <a:rPr lang="en-US" sz="1500" dirty="0">
                <a:solidFill>
                  <a:srgbClr val="EEF3F8"/>
                </a:solidFill>
              </a:rPr>
              <a:t>via the ten affiliated National Federations</a:t>
            </a:r>
            <a:endParaRPr lang="en-US" sz="1500" dirty="0"/>
          </a:p>
        </p:txBody>
      </p:sp>
      <p:sp>
        <p:nvSpPr>
          <p:cNvPr id="7" name="eq affiliated NFs"/>
          <p:cNvSpPr/>
          <p:nvPr/>
        </p:nvSpPr>
        <p:spPr>
          <a:xfrm>
            <a:off x="868680" y="3154680"/>
            <a:ext cx="1691640" cy="1005840"/>
          </a:xfrm>
          <a:prstGeom prst="roundRect">
            <a:avLst>
              <a:gd name="adj" fmla="val 9091"/>
            </a:avLst>
          </a:prstGeom>
          <a:solidFill>
            <a:schemeClr val="tx2"/>
          </a:solidFill>
          <a:ln/>
        </p:spPr>
      </p:sp>
      <p:sp>
        <p:nvSpPr>
          <p:cNvPr id="8" name="Text 6"/>
          <p:cNvSpPr txBox="1"/>
          <p:nvPr/>
        </p:nvSpPr>
        <p:spPr>
          <a:xfrm>
            <a:off x="1005840" y="3200400"/>
            <a:ext cx="1463040" cy="548640"/>
          </a:xfrm>
          <a:prstGeom prst="rect">
            <a:avLst/>
          </a:prstGeom>
          <a:noFill/>
          <a:ln/>
        </p:spPr>
        <p:txBody>
          <a:bodyPr wrap="square" lIns="0" tIns="0" rIns="0" bIns="0" rtlCol="0" anchor="ctr"/>
          <a:lstStyle/>
          <a:p>
            <a:pPr algn="ctr" indent="0" marL="0">
              <a:buNone/>
            </a:pPr>
            <a:r>
              <a:rPr lang="en-US" sz="2800" b="1" dirty="0">
                <a:solidFill>
                  <a:schemeClr val="bg1"/>
                </a:solidFill>
                <a:latin typeface="Arial" pitchFamily="34" charset="0"/>
                <a:ea typeface="Arial" pitchFamily="34" charset="-122"/>
                <a:cs typeface="Arial" pitchFamily="34" charset="-120"/>
              </a:rPr>
              <a:t>10</a:t>
            </a:r>
            <a:endParaRPr lang="en-US" sz="2800" dirty="0"/>
          </a:p>
        </p:txBody>
      </p:sp>
      <p:sp>
        <p:nvSpPr>
          <p:cNvPr id="9" name="Text 7"/>
          <p:cNvSpPr txBox="1"/>
          <p:nvPr/>
        </p:nvSpPr>
        <p:spPr>
          <a:xfrm>
            <a:off x="960120" y="3749040"/>
            <a:ext cx="1508760" cy="320040"/>
          </a:xfrm>
          <a:prstGeom prst="rect">
            <a:avLst/>
          </a:prstGeom>
          <a:noFill/>
          <a:ln/>
        </p:spPr>
        <p:txBody>
          <a:bodyPr wrap="square" lIns="0" tIns="0" rIns="0" bIns="0" rtlCol="0" anchor="t"/>
          <a:lstStyle/>
          <a:p>
            <a:pPr algn="ctr" indent="0" marL="0">
              <a:buNone/>
            </a:pPr>
            <a:r>
              <a:rPr lang="en-US" sz="1200" dirty="0">
                <a:solidFill>
                  <a:schemeClr val="bg2"/>
                </a:solidFill>
              </a:rPr>
              <a:t>affiliated NFs</a:t>
            </a:r>
            <a:endParaRPr lang="en-US" sz="1200" dirty="0"/>
          </a:p>
        </p:txBody>
      </p:sp>
      <p:sp>
        <p:nvSpPr>
          <p:cNvPr id="10" name="Text 8"/>
          <p:cNvSpPr txBox="1"/>
          <p:nvPr/>
        </p:nvSpPr>
        <p:spPr>
          <a:xfrm>
            <a:off x="2560320" y="3154680"/>
            <a:ext cx="365760" cy="1005840"/>
          </a:xfrm>
          <a:prstGeom prst="rect">
            <a:avLst/>
          </a:prstGeom>
          <a:noFill/>
          <a:ln/>
        </p:spPr>
        <p:txBody>
          <a:bodyPr wrap="square" lIns="0" tIns="0" rIns="0" bIns="0" rtlCol="0" anchor="ctr"/>
          <a:lstStyle/>
          <a:p>
            <a:pPr algn="ctr" indent="0" marL="0">
              <a:buNone/>
            </a:pPr>
            <a:r>
              <a:rPr lang="en-US" sz="2400" b="1" dirty="0">
                <a:solidFill>
                  <a:schemeClr val="accent2"/>
                </a:solidFill>
              </a:rPr>
              <a:t>×</a:t>
            </a:r>
            <a:endParaRPr lang="en-US" sz="2400" dirty="0"/>
          </a:p>
        </p:txBody>
      </p:sp>
      <p:sp>
        <p:nvSpPr>
          <p:cNvPr id="11" name="eq courses each"/>
          <p:cNvSpPr/>
          <p:nvPr/>
        </p:nvSpPr>
        <p:spPr>
          <a:xfrm>
            <a:off x="2926080" y="3154680"/>
            <a:ext cx="1691640" cy="1005840"/>
          </a:xfrm>
          <a:prstGeom prst="roundRect">
            <a:avLst>
              <a:gd name="adj" fmla="val 9091"/>
            </a:avLst>
          </a:prstGeom>
          <a:solidFill>
            <a:schemeClr val="tx2"/>
          </a:solidFill>
          <a:ln/>
        </p:spPr>
      </p:sp>
      <p:sp>
        <p:nvSpPr>
          <p:cNvPr id="12" name="Text 10"/>
          <p:cNvSpPr txBox="1"/>
          <p:nvPr/>
        </p:nvSpPr>
        <p:spPr>
          <a:xfrm>
            <a:off x="3063240" y="3200400"/>
            <a:ext cx="1463040" cy="548640"/>
          </a:xfrm>
          <a:prstGeom prst="rect">
            <a:avLst/>
          </a:prstGeom>
          <a:noFill/>
          <a:ln/>
        </p:spPr>
        <p:txBody>
          <a:bodyPr wrap="square" lIns="0" tIns="0" rIns="0" bIns="0" rtlCol="0" anchor="ctr"/>
          <a:lstStyle/>
          <a:p>
            <a:pPr algn="ctr" indent="0" marL="0">
              <a:buNone/>
            </a:pPr>
            <a:r>
              <a:rPr lang="en-US" sz="2800" b="1" dirty="0">
                <a:solidFill>
                  <a:schemeClr val="bg1"/>
                </a:solidFill>
                <a:latin typeface="Arial" pitchFamily="34" charset="0"/>
                <a:ea typeface="Arial" pitchFamily="34" charset="-122"/>
                <a:cs typeface="Arial" pitchFamily="34" charset="-120"/>
              </a:rPr>
              <a:t>4</a:t>
            </a:r>
            <a:endParaRPr lang="en-US" sz="2800" dirty="0"/>
          </a:p>
        </p:txBody>
      </p:sp>
      <p:sp>
        <p:nvSpPr>
          <p:cNvPr id="13" name="Text 11"/>
          <p:cNvSpPr txBox="1"/>
          <p:nvPr/>
        </p:nvSpPr>
        <p:spPr>
          <a:xfrm>
            <a:off x="3017520" y="3749040"/>
            <a:ext cx="1508760" cy="320040"/>
          </a:xfrm>
          <a:prstGeom prst="rect">
            <a:avLst/>
          </a:prstGeom>
          <a:noFill/>
          <a:ln/>
        </p:spPr>
        <p:txBody>
          <a:bodyPr wrap="square" lIns="0" tIns="0" rIns="0" bIns="0" rtlCol="0" anchor="t"/>
          <a:lstStyle/>
          <a:p>
            <a:pPr algn="ctr" indent="0" marL="0">
              <a:buNone/>
            </a:pPr>
            <a:r>
              <a:rPr lang="en-US" sz="1200" dirty="0">
                <a:solidFill>
                  <a:schemeClr val="bg2"/>
                </a:solidFill>
              </a:rPr>
              <a:t>courses each</a:t>
            </a:r>
            <a:endParaRPr lang="en-US" sz="1200" dirty="0"/>
          </a:p>
        </p:txBody>
      </p:sp>
      <p:sp>
        <p:nvSpPr>
          <p:cNvPr id="14" name="Text 12"/>
          <p:cNvSpPr txBox="1"/>
          <p:nvPr/>
        </p:nvSpPr>
        <p:spPr>
          <a:xfrm>
            <a:off x="4617720" y="3154680"/>
            <a:ext cx="365760" cy="1005840"/>
          </a:xfrm>
          <a:prstGeom prst="rect">
            <a:avLst/>
          </a:prstGeom>
          <a:noFill/>
          <a:ln/>
        </p:spPr>
        <p:txBody>
          <a:bodyPr wrap="square" lIns="0" tIns="0" rIns="0" bIns="0" rtlCol="0" anchor="ctr"/>
          <a:lstStyle/>
          <a:p>
            <a:pPr algn="ctr" indent="0" marL="0">
              <a:buNone/>
            </a:pPr>
            <a:r>
              <a:rPr lang="en-US" sz="2400" b="1" dirty="0">
                <a:solidFill>
                  <a:schemeClr val="accent2"/>
                </a:solidFill>
              </a:rPr>
              <a:t>×</a:t>
            </a:r>
            <a:endParaRPr lang="en-US" sz="2400" dirty="0"/>
          </a:p>
        </p:txBody>
      </p:sp>
      <p:sp>
        <p:nvSpPr>
          <p:cNvPr id="15" name="eq per course"/>
          <p:cNvSpPr/>
          <p:nvPr/>
        </p:nvSpPr>
        <p:spPr>
          <a:xfrm>
            <a:off x="4983480" y="3154680"/>
            <a:ext cx="1691640" cy="1005840"/>
          </a:xfrm>
          <a:prstGeom prst="roundRect">
            <a:avLst>
              <a:gd name="adj" fmla="val 9091"/>
            </a:avLst>
          </a:prstGeom>
          <a:solidFill>
            <a:schemeClr val="tx2"/>
          </a:solidFill>
          <a:ln/>
        </p:spPr>
      </p:sp>
      <p:sp>
        <p:nvSpPr>
          <p:cNvPr id="16" name="Text 14"/>
          <p:cNvSpPr txBox="1"/>
          <p:nvPr/>
        </p:nvSpPr>
        <p:spPr>
          <a:xfrm>
            <a:off x="5120640" y="3200400"/>
            <a:ext cx="1463040" cy="548640"/>
          </a:xfrm>
          <a:prstGeom prst="rect">
            <a:avLst/>
          </a:prstGeom>
          <a:noFill/>
          <a:ln/>
        </p:spPr>
        <p:txBody>
          <a:bodyPr wrap="square" lIns="0" tIns="0" rIns="0" bIns="0" rtlCol="0" anchor="ctr"/>
          <a:lstStyle/>
          <a:p>
            <a:pPr algn="ctr" indent="0" marL="0">
              <a:buNone/>
            </a:pPr>
            <a:r>
              <a:rPr lang="en-US" sz="2200" b="1" dirty="0">
                <a:solidFill>
                  <a:schemeClr val="bg1"/>
                </a:solidFill>
                <a:latin typeface="Arial" pitchFamily="34" charset="0"/>
                <a:ea typeface="Arial" pitchFamily="34" charset="-122"/>
                <a:cs typeface="Arial" pitchFamily="34" charset="-120"/>
              </a:rPr>
              <a:t>US$6,000</a:t>
            </a:r>
            <a:endParaRPr lang="en-US" sz="2200" dirty="0"/>
          </a:p>
        </p:txBody>
      </p:sp>
      <p:sp>
        <p:nvSpPr>
          <p:cNvPr id="17" name="Text 15"/>
          <p:cNvSpPr txBox="1"/>
          <p:nvPr/>
        </p:nvSpPr>
        <p:spPr>
          <a:xfrm>
            <a:off x="5074920" y="3749040"/>
            <a:ext cx="1508760" cy="320040"/>
          </a:xfrm>
          <a:prstGeom prst="rect">
            <a:avLst/>
          </a:prstGeom>
          <a:noFill/>
          <a:ln/>
        </p:spPr>
        <p:txBody>
          <a:bodyPr wrap="square" lIns="0" tIns="0" rIns="0" bIns="0" rtlCol="0" anchor="t"/>
          <a:lstStyle/>
          <a:p>
            <a:pPr algn="ctr" indent="0" marL="0">
              <a:buNone/>
            </a:pPr>
            <a:r>
              <a:rPr lang="en-US" sz="1200" dirty="0">
                <a:solidFill>
                  <a:schemeClr val="bg2"/>
                </a:solidFill>
              </a:rPr>
              <a:t>per course</a:t>
            </a:r>
            <a:endParaRPr lang="en-US" sz="1200" dirty="0"/>
          </a:p>
        </p:txBody>
      </p:sp>
      <p:sp>
        <p:nvSpPr>
          <p:cNvPr id="18" name="course Beach volleyball coaches course"/>
          <p:cNvSpPr/>
          <p:nvPr/>
        </p:nvSpPr>
        <p:spPr>
          <a:xfrm>
            <a:off x="548640" y="4572000"/>
            <a:ext cx="3246120" cy="438912"/>
          </a:xfrm>
          <a:prstGeom prst="roundRect">
            <a:avLst>
              <a:gd name="adj" fmla="val 20833"/>
            </a:avLst>
          </a:prstGeom>
          <a:solidFill>
            <a:schemeClr val="bg2"/>
          </a:solidFill>
          <a:ln/>
        </p:spPr>
      </p:sp>
      <p:sp>
        <p:nvSpPr>
          <p:cNvPr id="19" name="Text 17"/>
          <p:cNvSpPr txBox="1"/>
          <p:nvPr/>
        </p:nvSpPr>
        <p:spPr>
          <a:xfrm>
            <a:off x="731520" y="4572000"/>
            <a:ext cx="2926080" cy="438912"/>
          </a:xfrm>
          <a:prstGeom prst="rect">
            <a:avLst/>
          </a:prstGeom>
          <a:noFill/>
          <a:ln/>
        </p:spPr>
        <p:txBody>
          <a:bodyPr wrap="square" lIns="0" tIns="0" rIns="0" bIns="0" rtlCol="0" anchor="ctr"/>
          <a:lstStyle/>
          <a:p>
            <a:pPr indent="0" marL="0">
              <a:buNone/>
            </a:pPr>
            <a:r>
              <a:rPr lang="en-US" sz="1300" b="1" dirty="0">
                <a:solidFill>
                  <a:schemeClr val="tx1"/>
                </a:solidFill>
              </a:rPr>
              <a:t>Beach volleyball coaches course</a:t>
            </a:r>
            <a:endParaRPr lang="en-US" sz="1300" dirty="0"/>
          </a:p>
        </p:txBody>
      </p:sp>
      <p:sp>
        <p:nvSpPr>
          <p:cNvPr id="20" name="course Level 1 coaches course"/>
          <p:cNvSpPr/>
          <p:nvPr/>
        </p:nvSpPr>
        <p:spPr>
          <a:xfrm>
            <a:off x="3931920" y="4572000"/>
            <a:ext cx="3246120" cy="438912"/>
          </a:xfrm>
          <a:prstGeom prst="roundRect">
            <a:avLst>
              <a:gd name="adj" fmla="val 20833"/>
            </a:avLst>
          </a:prstGeom>
          <a:solidFill>
            <a:schemeClr val="bg2"/>
          </a:solidFill>
          <a:ln/>
        </p:spPr>
      </p:sp>
      <p:sp>
        <p:nvSpPr>
          <p:cNvPr id="21" name="Text 19"/>
          <p:cNvSpPr txBox="1"/>
          <p:nvPr/>
        </p:nvSpPr>
        <p:spPr>
          <a:xfrm>
            <a:off x="4114800" y="4572000"/>
            <a:ext cx="2926080" cy="438912"/>
          </a:xfrm>
          <a:prstGeom prst="rect">
            <a:avLst/>
          </a:prstGeom>
          <a:noFill/>
          <a:ln/>
        </p:spPr>
        <p:txBody>
          <a:bodyPr wrap="square" lIns="0" tIns="0" rIns="0" bIns="0" rtlCol="0" anchor="ctr"/>
          <a:lstStyle/>
          <a:p>
            <a:pPr indent="0" marL="0">
              <a:buNone/>
            </a:pPr>
            <a:r>
              <a:rPr lang="en-US" sz="1300" b="1" dirty="0">
                <a:solidFill>
                  <a:schemeClr val="tx1"/>
                </a:solidFill>
              </a:rPr>
              <a:t>Level 1 coaches course</a:t>
            </a:r>
            <a:endParaRPr lang="en-US" sz="1300" dirty="0"/>
          </a:p>
        </p:txBody>
      </p:sp>
      <p:sp>
        <p:nvSpPr>
          <p:cNvPr id="22" name="course Beach volleyball referee course"/>
          <p:cNvSpPr/>
          <p:nvPr/>
        </p:nvSpPr>
        <p:spPr>
          <a:xfrm>
            <a:off x="548640" y="5102352"/>
            <a:ext cx="3246120" cy="438912"/>
          </a:xfrm>
          <a:prstGeom prst="roundRect">
            <a:avLst>
              <a:gd name="adj" fmla="val 20833"/>
            </a:avLst>
          </a:prstGeom>
          <a:solidFill>
            <a:schemeClr val="bg2"/>
          </a:solidFill>
          <a:ln/>
        </p:spPr>
      </p:sp>
      <p:sp>
        <p:nvSpPr>
          <p:cNvPr id="23" name="Text 21"/>
          <p:cNvSpPr txBox="1"/>
          <p:nvPr/>
        </p:nvSpPr>
        <p:spPr>
          <a:xfrm>
            <a:off x="731520" y="5102352"/>
            <a:ext cx="2926080" cy="438912"/>
          </a:xfrm>
          <a:prstGeom prst="rect">
            <a:avLst/>
          </a:prstGeom>
          <a:noFill/>
          <a:ln/>
        </p:spPr>
        <p:txBody>
          <a:bodyPr wrap="square" lIns="0" tIns="0" rIns="0" bIns="0" rtlCol="0" anchor="ctr"/>
          <a:lstStyle/>
          <a:p>
            <a:pPr indent="0" marL="0">
              <a:buNone/>
            </a:pPr>
            <a:r>
              <a:rPr lang="en-US" sz="1300" b="1" dirty="0">
                <a:solidFill>
                  <a:schemeClr val="tx1"/>
                </a:solidFill>
              </a:rPr>
              <a:t>Beach volleyball referee course</a:t>
            </a:r>
            <a:endParaRPr lang="en-US" sz="1300" dirty="0"/>
          </a:p>
        </p:txBody>
      </p:sp>
      <p:sp>
        <p:nvSpPr>
          <p:cNvPr id="24" name="course National referee course"/>
          <p:cNvSpPr/>
          <p:nvPr/>
        </p:nvSpPr>
        <p:spPr>
          <a:xfrm>
            <a:off x="3931920" y="5102352"/>
            <a:ext cx="3246120" cy="438912"/>
          </a:xfrm>
          <a:prstGeom prst="roundRect">
            <a:avLst>
              <a:gd name="adj" fmla="val 20833"/>
            </a:avLst>
          </a:prstGeom>
          <a:solidFill>
            <a:schemeClr val="bg2"/>
          </a:solidFill>
          <a:ln/>
        </p:spPr>
      </p:sp>
      <p:sp>
        <p:nvSpPr>
          <p:cNvPr id="25" name="Text 23"/>
          <p:cNvSpPr txBox="1"/>
          <p:nvPr/>
        </p:nvSpPr>
        <p:spPr>
          <a:xfrm>
            <a:off x="4114800" y="5102352"/>
            <a:ext cx="2926080" cy="438912"/>
          </a:xfrm>
          <a:prstGeom prst="rect">
            <a:avLst/>
          </a:prstGeom>
          <a:noFill/>
          <a:ln/>
        </p:spPr>
        <p:txBody>
          <a:bodyPr wrap="square" lIns="0" tIns="0" rIns="0" bIns="0" rtlCol="0" anchor="ctr"/>
          <a:lstStyle/>
          <a:p>
            <a:pPr indent="0" marL="0">
              <a:buNone/>
            </a:pPr>
            <a:r>
              <a:rPr lang="en-US" sz="1300" b="1" dirty="0">
                <a:solidFill>
                  <a:schemeClr val="tx1"/>
                </a:solidFill>
              </a:rPr>
              <a:t>National referee course</a:t>
            </a:r>
            <a:endParaRPr lang="en-US" sz="1300" dirty="0"/>
          </a:p>
        </p:txBody>
      </p:sp>
      <p:sp>
        <p:nvSpPr>
          <p:cNvPr id="26" name="Text 24"/>
          <p:cNvSpPr txBox="1"/>
          <p:nvPr/>
        </p:nvSpPr>
        <p:spPr>
          <a:xfrm>
            <a:off x="548640" y="5669280"/>
            <a:ext cx="6629400" cy="320040"/>
          </a:xfrm>
          <a:prstGeom prst="rect">
            <a:avLst/>
          </a:prstGeom>
          <a:noFill/>
          <a:ln/>
        </p:spPr>
        <p:txBody>
          <a:bodyPr wrap="square" lIns="0" tIns="0" rIns="0" bIns="0" rtlCol="0" anchor="t"/>
          <a:lstStyle/>
          <a:p>
            <a:pPr indent="0" marL="0">
              <a:buNone/>
            </a:pPr>
            <a:r>
              <a:rPr lang="en-US" sz="1200" i="1" dirty="0">
                <a:solidFill>
                  <a:schemeClr val="accent5"/>
                </a:solidFill>
              </a:rPr>
              <a:t>Each NF signed its course funds over to ECVA to deliver the programme regionally.</a:t>
            </a:r>
            <a:endParaRPr lang="en-US" sz="1200" dirty="0"/>
          </a:p>
        </p:txBody>
      </p:sp>
      <p:sp>
        <p:nvSpPr>
          <p:cNvPr id="27" name="Olympic Solidarity"/>
          <p:cNvSpPr/>
          <p:nvPr/>
        </p:nvSpPr>
        <p:spPr>
          <a:xfrm>
            <a:off x="7452360" y="1417320"/>
            <a:ext cx="4190695" cy="1325880"/>
          </a:xfrm>
          <a:prstGeom prst="roundRect">
            <a:avLst>
              <a:gd name="adj" fmla="val 6897"/>
            </a:avLst>
          </a:prstGeom>
          <a:solidFill>
            <a:schemeClr val="bg2"/>
          </a:solidFill>
          <a:ln/>
        </p:spPr>
      </p:sp>
      <p:sp>
        <p:nvSpPr>
          <p:cNvPr id="28" name="Text 26"/>
          <p:cNvSpPr txBox="1"/>
          <p:nvPr/>
        </p:nvSpPr>
        <p:spPr>
          <a:xfrm>
            <a:off x="7726680" y="1508760"/>
            <a:ext cx="3642055" cy="640080"/>
          </a:xfrm>
          <a:prstGeom prst="rect">
            <a:avLst/>
          </a:prstGeom>
          <a:noFill/>
          <a:ln/>
        </p:spPr>
        <p:txBody>
          <a:bodyPr wrap="square" lIns="0" tIns="0" rIns="0" bIns="0" rtlCol="0" anchor="ctr"/>
          <a:lstStyle/>
          <a:p>
            <a:pPr indent="0" marL="0">
              <a:buNone/>
            </a:pPr>
            <a:r>
              <a:rPr lang="en-US" sz="3400" b="1" dirty="0">
                <a:solidFill>
                  <a:schemeClr val="accent1"/>
                </a:solidFill>
                <a:latin typeface="Arial" pitchFamily="34" charset="0"/>
                <a:ea typeface="Arial" pitchFamily="34" charset="-122"/>
                <a:cs typeface="Arial" pitchFamily="34" charset="-120"/>
              </a:rPr>
              <a:t>US$40,000</a:t>
            </a:r>
            <a:endParaRPr lang="en-US" sz="3400" dirty="0"/>
          </a:p>
        </p:txBody>
      </p:sp>
      <p:sp>
        <p:nvSpPr>
          <p:cNvPr id="29" name="Text 27"/>
          <p:cNvSpPr txBox="1"/>
          <p:nvPr/>
        </p:nvSpPr>
        <p:spPr>
          <a:xfrm>
            <a:off x="7726680" y="2176272"/>
            <a:ext cx="3642055" cy="365760"/>
          </a:xfrm>
          <a:prstGeom prst="rect">
            <a:avLst/>
          </a:prstGeom>
          <a:noFill/>
          <a:ln/>
        </p:spPr>
        <p:txBody>
          <a:bodyPr wrap="square" lIns="0" tIns="0" rIns="0" bIns="0" rtlCol="0" anchor="t"/>
          <a:lstStyle/>
          <a:p>
            <a:pPr indent="0" marL="0">
              <a:buNone/>
            </a:pPr>
            <a:r>
              <a:rPr lang="en-US" sz="1600" b="1" dirty="0">
                <a:solidFill>
                  <a:schemeClr val="tx1"/>
                </a:solidFill>
              </a:rPr>
              <a:t>Olympic Solidarity</a:t>
            </a:r>
            <a:endParaRPr lang="en-US" sz="1600" dirty="0"/>
          </a:p>
        </p:txBody>
      </p:sp>
      <p:sp>
        <p:nvSpPr>
          <p:cNvPr id="30" name="NORCECA support"/>
          <p:cNvSpPr/>
          <p:nvPr/>
        </p:nvSpPr>
        <p:spPr>
          <a:xfrm>
            <a:off x="7452360" y="2926080"/>
            <a:ext cx="4190695" cy="3063240"/>
          </a:xfrm>
          <a:prstGeom prst="roundRect">
            <a:avLst>
              <a:gd name="adj" fmla="val 2985"/>
            </a:avLst>
          </a:prstGeom>
          <a:solidFill>
            <a:schemeClr val="bg2"/>
          </a:solidFill>
          <a:ln/>
        </p:spPr>
      </p:sp>
      <p:sp>
        <p:nvSpPr>
          <p:cNvPr id="31" name="NORCECA circle"/>
          <p:cNvSpPr/>
          <p:nvPr/>
        </p:nvSpPr>
        <p:spPr>
          <a:xfrm>
            <a:off x="7726680" y="3108960"/>
            <a:ext cx="548640" cy="548640"/>
          </a:xfrm>
          <a:prstGeom prst="ellipse">
            <a:avLst/>
          </a:prstGeom>
          <a:solidFill>
            <a:schemeClr val="tx1"/>
          </a:solidFill>
          <a:ln/>
        </p:spPr>
      </p:sp>
      <p:pic>
        <p:nvPicPr>
          <p:cNvPr id="32" name="NORCECA icon" descr="preencoded.png">    </p:cNvPr>
          <p:cNvPicPr>
            <a:picLocks noChangeAspect="1"/>
          </p:cNvPicPr>
          <p:nvPr/>
        </p:nvPicPr>
        <p:blipFill>
          <a:blip r:embed="rId1"/>
          <a:stretch>
            <a:fillRect/>
          </a:stretch>
        </p:blipFill>
        <p:spPr>
          <a:xfrm>
            <a:off x="7874813" y="3257093"/>
            <a:ext cx="252374" cy="252374"/>
          </a:xfrm>
          <a:prstGeom prst="rect">
            <a:avLst/>
          </a:prstGeom>
        </p:spPr>
      </p:pic>
      <p:sp>
        <p:nvSpPr>
          <p:cNvPr id="33" name="Text 30"/>
          <p:cNvSpPr txBox="1"/>
          <p:nvPr/>
        </p:nvSpPr>
        <p:spPr>
          <a:xfrm>
            <a:off x="8458200" y="3108960"/>
            <a:ext cx="3001975" cy="548640"/>
          </a:xfrm>
          <a:prstGeom prst="rect">
            <a:avLst/>
          </a:prstGeom>
          <a:noFill/>
          <a:ln/>
        </p:spPr>
        <p:txBody>
          <a:bodyPr wrap="square" lIns="0" tIns="0" rIns="0" bIns="0" rtlCol="0" anchor="ctr"/>
          <a:lstStyle/>
          <a:p>
            <a:pPr indent="0" marL="0">
              <a:buNone/>
            </a:pPr>
            <a:r>
              <a:rPr lang="en-US" sz="1700" b="1" dirty="0">
                <a:solidFill>
                  <a:schemeClr val="tx1"/>
                </a:solidFill>
                <a:latin typeface="Arial" pitchFamily="34" charset="0"/>
                <a:ea typeface="Arial" pitchFamily="34" charset="-122"/>
                <a:cs typeface="Arial" pitchFamily="34" charset="-120"/>
              </a:rPr>
              <a:t>NORCECA</a:t>
            </a:r>
            <a:endParaRPr lang="en-US" sz="1700" dirty="0"/>
          </a:p>
        </p:txBody>
      </p:sp>
      <p:sp>
        <p:nvSpPr>
          <p:cNvPr id="34" name="Text 31"/>
          <p:cNvSpPr txBox="1"/>
          <p:nvPr/>
        </p:nvSpPr>
        <p:spPr>
          <a:xfrm>
            <a:off x="7726680" y="4206240"/>
            <a:ext cx="3733495" cy="1691640"/>
          </a:xfrm>
          <a:prstGeom prst="rect">
            <a:avLst/>
          </a:prstGeom>
          <a:noFill/>
          <a:ln/>
        </p:spPr>
        <p:txBody>
          <a:bodyPr wrap="square" lIns="0" tIns="0" rIns="0" bIns="0" rtlCol="0" anchor="t"/>
          <a:lstStyle/>
          <a:p>
            <a:pPr marL="203200" indent="-203200">
              <a:spcAft>
                <a:spcPts val="400"/>
              </a:spcAft>
              <a:buSzPct val="100000"/>
              <a:buChar char="•"/>
            </a:pPr>
            <a:r>
              <a:rPr lang="en-US" sz="1300" dirty="0">
                <a:solidFill>
                  <a:schemeClr val="tx2"/>
                </a:solidFill>
              </a:rPr>
              <a:t>Every ECVA championship</a:t>
            </a:r>
            <a:endParaRPr lang="en-US" sz="1300" dirty="0"/>
          </a:p>
          <a:p>
            <a:pPr marL="203200" indent="-203200">
              <a:spcAft>
                <a:spcPts val="400"/>
              </a:spcAft>
              <a:buSzPct val="100000"/>
              <a:buChar char="•"/>
            </a:pPr>
            <a:r>
              <a:rPr lang="en-US" sz="1300" dirty="0">
                <a:solidFill>
                  <a:schemeClr val="tx2"/>
                </a:solidFill>
              </a:rPr>
              <a:t>Every ECVA course</a:t>
            </a:r>
            <a:endParaRPr lang="en-US" sz="1300" dirty="0"/>
          </a:p>
          <a:p>
            <a:pPr marL="203200" indent="-203200">
              <a:spcAft>
                <a:spcPts val="400"/>
              </a:spcAft>
              <a:buSzPct val="100000"/>
              <a:buChar char="•"/>
            </a:pPr>
            <a:r>
              <a:rPr lang="en-US" sz="1300" dirty="0">
                <a:solidFill>
                  <a:schemeClr val="tx2"/>
                </a:solidFill>
              </a:rPr>
              <a:t>Every team on the NORCECA beach tour</a:t>
            </a:r>
            <a:endParaRPr lang="en-US" sz="1300" dirty="0"/>
          </a:p>
          <a:p>
            <a:pPr marL="203200" indent="-203200">
              <a:spcAft>
                <a:spcPts val="400"/>
              </a:spcAft>
              <a:buSzPct val="100000"/>
              <a:buChar char="•"/>
            </a:pPr>
            <a:r>
              <a:rPr lang="en-US" sz="1300" dirty="0">
                <a:solidFill>
                  <a:schemeClr val="tx2"/>
                </a:solidFill>
              </a:rPr>
              <a:t>The ECVA website</a:t>
            </a:r>
            <a:endParaRPr lang="en-US" sz="1300" dirty="0"/>
          </a:p>
          <a:p>
            <a:pPr marL="203200" indent="-203200">
              <a:spcAft>
                <a:spcPts val="400"/>
              </a:spcAft>
              <a:buSzPct val="100000"/>
              <a:buChar char="•"/>
            </a:pPr>
            <a:r>
              <a:rPr lang="en-US" sz="1300" dirty="0">
                <a:solidFill>
                  <a:schemeClr val="tx2"/>
                </a:solidFill>
              </a:rPr>
              <a:t>Equipment for the technical team and VIS</a:t>
            </a:r>
            <a:endParaRPr lang="en-US" sz="1300" dirty="0"/>
          </a:p>
        </p:txBody>
      </p:sp>
      <p:sp>
        <p:nvSpPr>
          <p:cNvPr id="35" name="Text 32"/>
          <p:cNvSpPr txBox="1"/>
          <p:nvPr/>
        </p:nvSpPr>
        <p:spPr>
          <a:xfrm>
            <a:off x="7726680" y="3749040"/>
            <a:ext cx="3733495" cy="365760"/>
          </a:xfrm>
          <a:prstGeom prst="rect">
            <a:avLst/>
          </a:prstGeom>
          <a:noFill/>
          <a:ln/>
        </p:spPr>
        <p:txBody>
          <a:bodyPr wrap="square" lIns="0" tIns="0" rIns="0" bIns="0" rtlCol="0" anchor="t"/>
          <a:lstStyle/>
          <a:p>
            <a:pPr indent="0" marL="0">
              <a:buNone/>
            </a:pPr>
            <a:r>
              <a:rPr lang="en-US" sz="1600" b="1" dirty="0">
                <a:solidFill>
                  <a:schemeClr val="accent1"/>
                </a:solidFill>
              </a:rPr>
              <a:t>US$618,450.41 in 2025 (audited)</a:t>
            </a:r>
            <a:endParaRPr lang="en-US" sz="16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B6B85"/>
                </a:solidFill>
              </a:defRPr>
            </a:lvl1pPr>
          </a:lstStyle>
          <a:p>
            <a:pPr algn="r"/>
            <a:fld id="{F7021451-1387-4CA6-816F-3879F97B5CBC}" type="slidenum">
              <a:rPr b="0" lang="en-US"/>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1"/>
                </a:solidFill>
              </a:rPr>
              <a:t>REPRESENTATION</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tx1"/>
                </a:solidFill>
                <a:latin typeface="Arial" pitchFamily="34" charset="0"/>
                <a:ea typeface="Arial" pitchFamily="34" charset="-122"/>
                <a:cs typeface="Arial" pitchFamily="34" charset="-120"/>
              </a:rPr>
              <a:t>ECVA on the continental stage</a:t>
            </a:r>
            <a:endParaRPr lang="en-US" sz="3200" dirty="0"/>
          </a:p>
        </p:txBody>
      </p:sp>
      <p:sp>
        <p:nvSpPr>
          <p:cNvPr id="4" name="Continental competition"/>
          <p:cNvSpPr/>
          <p:nvPr/>
        </p:nvSpPr>
        <p:spPr>
          <a:xfrm>
            <a:off x="548640" y="1463040"/>
            <a:ext cx="5440680" cy="1783080"/>
          </a:xfrm>
          <a:prstGeom prst="roundRect">
            <a:avLst>
              <a:gd name="adj" fmla="val 5128"/>
            </a:avLst>
          </a:prstGeom>
          <a:solidFill>
            <a:schemeClr val="bg2"/>
          </a:solidFill>
          <a:ln/>
        </p:spPr>
      </p:sp>
      <p:sp>
        <p:nvSpPr>
          <p:cNvPr id="5" name="Continental competition circle"/>
          <p:cNvSpPr/>
          <p:nvPr/>
        </p:nvSpPr>
        <p:spPr>
          <a:xfrm>
            <a:off x="822960" y="1737360"/>
            <a:ext cx="594360" cy="594360"/>
          </a:xfrm>
          <a:prstGeom prst="ellipse">
            <a:avLst/>
          </a:prstGeom>
          <a:solidFill>
            <a:schemeClr val="tx1"/>
          </a:solidFill>
          <a:ln/>
        </p:spPr>
      </p:sp>
      <p:pic>
        <p:nvPicPr>
          <p:cNvPr id="6" name="Continental competition icon" descr="preencoded.png">    </p:cNvPr>
          <p:cNvPicPr>
            <a:picLocks noChangeAspect="1"/>
          </p:cNvPicPr>
          <p:nvPr/>
        </p:nvPicPr>
        <p:blipFill>
          <a:blip r:embed="rId1"/>
          <a:stretch>
            <a:fillRect/>
          </a:stretch>
        </p:blipFill>
        <p:spPr>
          <a:xfrm>
            <a:off x="983437" y="1897837"/>
            <a:ext cx="273406" cy="273406"/>
          </a:xfrm>
          <a:prstGeom prst="rect">
            <a:avLst/>
          </a:prstGeom>
        </p:spPr>
      </p:pic>
      <p:sp>
        <p:nvSpPr>
          <p:cNvPr id="7" name="Text 4"/>
          <p:cNvSpPr txBox="1"/>
          <p:nvPr/>
        </p:nvSpPr>
        <p:spPr>
          <a:xfrm>
            <a:off x="1600200" y="1737360"/>
            <a:ext cx="4160520" cy="548640"/>
          </a:xfrm>
          <a:prstGeom prst="rect">
            <a:avLst/>
          </a:prstGeom>
          <a:noFill/>
          <a:ln/>
        </p:spPr>
        <p:txBody>
          <a:bodyPr wrap="square" lIns="0" tIns="0" rIns="0" bIns="0" rtlCol="0" anchor="ctr"/>
          <a:lstStyle/>
          <a:p>
            <a:pPr indent="0" marL="0">
              <a:buNone/>
            </a:pPr>
            <a:r>
              <a:rPr lang="en-US" sz="1700" b="1" dirty="0">
                <a:solidFill>
                  <a:schemeClr val="tx1"/>
                </a:solidFill>
                <a:latin typeface="Arial" pitchFamily="34" charset="0"/>
                <a:ea typeface="Arial" pitchFamily="34" charset="-122"/>
                <a:cs typeface="Arial" pitchFamily="34" charset="-120"/>
              </a:rPr>
              <a:t>Continental competition</a:t>
            </a:r>
            <a:endParaRPr lang="en-US" sz="1700" dirty="0"/>
          </a:p>
        </p:txBody>
      </p:sp>
      <p:sp>
        <p:nvSpPr>
          <p:cNvPr id="8" name="Text 5"/>
          <p:cNvSpPr txBox="1"/>
          <p:nvPr/>
        </p:nvSpPr>
        <p:spPr>
          <a:xfrm>
            <a:off x="1600200" y="2304288"/>
            <a:ext cx="4160520" cy="868680"/>
          </a:xfrm>
          <a:prstGeom prst="rect">
            <a:avLst/>
          </a:prstGeom>
          <a:noFill/>
          <a:ln/>
        </p:spPr>
        <p:txBody>
          <a:bodyPr wrap="square" lIns="0" tIns="0" rIns="0" bIns="0" rtlCol="0" anchor="t"/>
          <a:lstStyle/>
          <a:p>
            <a:pPr indent="0" marL="0">
              <a:buNone/>
            </a:pPr>
            <a:r>
              <a:rPr lang="en-US" sz="1300" dirty="0">
                <a:solidFill>
                  <a:schemeClr val="tx2"/>
                </a:solidFill>
              </a:rPr>
              <a:t>ECVA gave financial and administrative support for NORCECA events, including the men's U23 Pan American Cup in El Salvador (September 2026).</a:t>
            </a:r>
            <a:endParaRPr lang="en-US" sz="1300" dirty="0"/>
          </a:p>
        </p:txBody>
      </p:sp>
      <p:sp>
        <p:nvSpPr>
          <p:cNvPr id="9" name="Beach selections"/>
          <p:cNvSpPr/>
          <p:nvPr/>
        </p:nvSpPr>
        <p:spPr>
          <a:xfrm>
            <a:off x="6199632" y="1463040"/>
            <a:ext cx="5440680" cy="1783080"/>
          </a:xfrm>
          <a:prstGeom prst="roundRect">
            <a:avLst>
              <a:gd name="adj" fmla="val 5128"/>
            </a:avLst>
          </a:prstGeom>
          <a:solidFill>
            <a:schemeClr val="bg2"/>
          </a:solidFill>
          <a:ln/>
        </p:spPr>
      </p:sp>
      <p:sp>
        <p:nvSpPr>
          <p:cNvPr id="10" name="Beach selections circle"/>
          <p:cNvSpPr/>
          <p:nvPr/>
        </p:nvSpPr>
        <p:spPr>
          <a:xfrm>
            <a:off x="6473952" y="1737360"/>
            <a:ext cx="594360" cy="594360"/>
          </a:xfrm>
          <a:prstGeom prst="ellipse">
            <a:avLst/>
          </a:prstGeom>
          <a:solidFill>
            <a:schemeClr val="accent1"/>
          </a:solidFill>
          <a:ln/>
        </p:spPr>
      </p:sp>
      <p:pic>
        <p:nvPicPr>
          <p:cNvPr id="11" name="Beach selections icon" descr="preencoded.png">    </p:cNvPr>
          <p:cNvPicPr>
            <a:picLocks noChangeAspect="1"/>
          </p:cNvPicPr>
          <p:nvPr/>
        </p:nvPicPr>
        <p:blipFill>
          <a:blip r:embed="rId2"/>
          <a:stretch>
            <a:fillRect/>
          </a:stretch>
        </p:blipFill>
        <p:spPr>
          <a:xfrm>
            <a:off x="6634429" y="1897837"/>
            <a:ext cx="273406" cy="273406"/>
          </a:xfrm>
          <a:prstGeom prst="rect">
            <a:avLst/>
          </a:prstGeom>
        </p:spPr>
      </p:pic>
      <p:sp>
        <p:nvSpPr>
          <p:cNvPr id="12" name="Text 8"/>
          <p:cNvSpPr txBox="1"/>
          <p:nvPr/>
        </p:nvSpPr>
        <p:spPr>
          <a:xfrm>
            <a:off x="7251192" y="1737360"/>
            <a:ext cx="4160520" cy="548640"/>
          </a:xfrm>
          <a:prstGeom prst="rect">
            <a:avLst/>
          </a:prstGeom>
          <a:noFill/>
          <a:ln/>
        </p:spPr>
        <p:txBody>
          <a:bodyPr wrap="square" lIns="0" tIns="0" rIns="0" bIns="0" rtlCol="0" anchor="ctr"/>
          <a:lstStyle/>
          <a:p>
            <a:pPr indent="0" marL="0">
              <a:buNone/>
            </a:pPr>
            <a:r>
              <a:rPr lang="en-US" sz="1700" b="1" dirty="0">
                <a:solidFill>
                  <a:schemeClr val="tx1"/>
                </a:solidFill>
                <a:latin typeface="Arial" pitchFamily="34" charset="0"/>
                <a:ea typeface="Arial" pitchFamily="34" charset="-122"/>
                <a:cs typeface="Arial" pitchFamily="34" charset="-120"/>
              </a:rPr>
              <a:t>Beach selections</a:t>
            </a:r>
            <a:endParaRPr lang="en-US" sz="1700" dirty="0"/>
          </a:p>
        </p:txBody>
      </p:sp>
      <p:sp>
        <p:nvSpPr>
          <p:cNvPr id="13" name="Text 9"/>
          <p:cNvSpPr txBox="1"/>
          <p:nvPr/>
        </p:nvSpPr>
        <p:spPr>
          <a:xfrm>
            <a:off x="7251192" y="2304288"/>
            <a:ext cx="4160520" cy="868680"/>
          </a:xfrm>
          <a:prstGeom prst="rect">
            <a:avLst/>
          </a:prstGeom>
          <a:noFill/>
          <a:ln/>
        </p:spPr>
        <p:txBody>
          <a:bodyPr wrap="square" lIns="0" tIns="0" rIns="0" bIns="0" rtlCol="0" anchor="t"/>
          <a:lstStyle/>
          <a:p>
            <a:pPr indent="0" marL="0">
              <a:buNone/>
            </a:pPr>
            <a:r>
              <a:rPr lang="en-US" sz="1300" dirty="0">
                <a:solidFill>
                  <a:schemeClr val="tx2"/>
                </a:solidFill>
              </a:rPr>
              <a:t>Bermuda: Olivia Gazzard and Sophie Weikl for the NORCECA U18 qualifier. St. Kitts and Nevis: Bristol / Morton and Hensley-Phillip / Gumbs for the Costa Rica tour opener.</a:t>
            </a:r>
            <a:endParaRPr lang="en-US" sz="1300" dirty="0"/>
          </a:p>
        </p:txBody>
      </p:sp>
      <p:sp>
        <p:nvSpPr>
          <p:cNvPr id="14" name="NORCECA commissions, 2024–2028"/>
          <p:cNvSpPr/>
          <p:nvPr/>
        </p:nvSpPr>
        <p:spPr>
          <a:xfrm>
            <a:off x="548640" y="3429000"/>
            <a:ext cx="5440680" cy="1783080"/>
          </a:xfrm>
          <a:prstGeom prst="roundRect">
            <a:avLst>
              <a:gd name="adj" fmla="val 5128"/>
            </a:avLst>
          </a:prstGeom>
          <a:solidFill>
            <a:schemeClr val="bg2"/>
          </a:solidFill>
          <a:ln/>
        </p:spPr>
      </p:sp>
      <p:sp>
        <p:nvSpPr>
          <p:cNvPr id="15" name="NORCECA commissions, 2024–2028 circle"/>
          <p:cNvSpPr/>
          <p:nvPr/>
        </p:nvSpPr>
        <p:spPr>
          <a:xfrm>
            <a:off x="822960" y="3703320"/>
            <a:ext cx="594360" cy="594360"/>
          </a:xfrm>
          <a:prstGeom prst="ellipse">
            <a:avLst/>
          </a:prstGeom>
          <a:solidFill>
            <a:schemeClr val="tx1"/>
          </a:solidFill>
          <a:ln/>
        </p:spPr>
      </p:sp>
      <p:pic>
        <p:nvPicPr>
          <p:cNvPr id="16" name="NORCECA commissions, 2024–2028 icon" descr="preencoded.png">    </p:cNvPr>
          <p:cNvPicPr>
            <a:picLocks noChangeAspect="1"/>
          </p:cNvPicPr>
          <p:nvPr/>
        </p:nvPicPr>
        <p:blipFill>
          <a:blip r:embed="rId3"/>
          <a:stretch>
            <a:fillRect/>
          </a:stretch>
        </p:blipFill>
        <p:spPr>
          <a:xfrm>
            <a:off x="983437" y="3863797"/>
            <a:ext cx="273406" cy="273406"/>
          </a:xfrm>
          <a:prstGeom prst="rect">
            <a:avLst/>
          </a:prstGeom>
        </p:spPr>
      </p:pic>
      <p:sp>
        <p:nvSpPr>
          <p:cNvPr id="17" name="Text 12"/>
          <p:cNvSpPr txBox="1"/>
          <p:nvPr/>
        </p:nvSpPr>
        <p:spPr>
          <a:xfrm>
            <a:off x="1600200" y="3703320"/>
            <a:ext cx="4160520" cy="548640"/>
          </a:xfrm>
          <a:prstGeom prst="rect">
            <a:avLst/>
          </a:prstGeom>
          <a:noFill/>
          <a:ln/>
        </p:spPr>
        <p:txBody>
          <a:bodyPr wrap="square" lIns="0" tIns="0" rIns="0" bIns="0" rtlCol="0" anchor="ctr"/>
          <a:lstStyle/>
          <a:p>
            <a:pPr indent="0" marL="0">
              <a:buNone/>
            </a:pPr>
            <a:r>
              <a:rPr lang="en-US" sz="1700" b="1" dirty="0">
                <a:solidFill>
                  <a:schemeClr val="tx1"/>
                </a:solidFill>
                <a:latin typeface="Arial" pitchFamily="34" charset="0"/>
                <a:ea typeface="Arial" pitchFamily="34" charset="-122"/>
                <a:cs typeface="Arial" pitchFamily="34" charset="-120"/>
              </a:rPr>
              <a:t>NORCECA commissions, 2024–2028</a:t>
            </a:r>
            <a:endParaRPr lang="en-US" sz="1700" dirty="0"/>
          </a:p>
        </p:txBody>
      </p:sp>
      <p:sp>
        <p:nvSpPr>
          <p:cNvPr id="18" name="Text 13"/>
          <p:cNvSpPr txBox="1"/>
          <p:nvPr/>
        </p:nvSpPr>
        <p:spPr>
          <a:xfrm>
            <a:off x="1600200" y="4270248"/>
            <a:ext cx="4160520" cy="868680"/>
          </a:xfrm>
          <a:prstGeom prst="rect">
            <a:avLst/>
          </a:prstGeom>
          <a:noFill/>
          <a:ln/>
        </p:spPr>
        <p:txBody>
          <a:bodyPr wrap="square" lIns="0" tIns="0" rIns="0" bIns="0" rtlCol="0" anchor="t"/>
          <a:lstStyle/>
          <a:p>
            <a:pPr indent="0" marL="0">
              <a:buNone/>
            </a:pPr>
            <a:r>
              <a:rPr lang="en-US" sz="1300" dirty="0">
                <a:solidFill>
                  <a:schemeClr val="tx2"/>
                </a:solidFill>
              </a:rPr>
              <a:t>Albert Ogarro joined the Technical, Statistics and VIS Commission; Judy Larocque joined the Press Commission.</a:t>
            </a:r>
            <a:endParaRPr lang="en-US" sz="1300" dirty="0"/>
          </a:p>
        </p:txBody>
      </p:sp>
      <p:sp>
        <p:nvSpPr>
          <p:cNvPr id="19" name="Institutional status"/>
          <p:cNvSpPr/>
          <p:nvPr/>
        </p:nvSpPr>
        <p:spPr>
          <a:xfrm>
            <a:off x="6199632" y="3429000"/>
            <a:ext cx="5440680" cy="1783080"/>
          </a:xfrm>
          <a:prstGeom prst="roundRect">
            <a:avLst>
              <a:gd name="adj" fmla="val 5128"/>
            </a:avLst>
          </a:prstGeom>
          <a:solidFill>
            <a:schemeClr val="bg2"/>
          </a:solidFill>
          <a:ln/>
        </p:spPr>
      </p:sp>
      <p:sp>
        <p:nvSpPr>
          <p:cNvPr id="20" name="Institutional status circle"/>
          <p:cNvSpPr/>
          <p:nvPr/>
        </p:nvSpPr>
        <p:spPr>
          <a:xfrm>
            <a:off x="6473952" y="3703320"/>
            <a:ext cx="594360" cy="594360"/>
          </a:xfrm>
          <a:prstGeom prst="ellipse">
            <a:avLst/>
          </a:prstGeom>
          <a:solidFill>
            <a:schemeClr val="accent1"/>
          </a:solidFill>
          <a:ln/>
        </p:spPr>
      </p:sp>
      <p:pic>
        <p:nvPicPr>
          <p:cNvPr id="21" name="Institutional status icon" descr="preencoded.png">    </p:cNvPr>
          <p:cNvPicPr>
            <a:picLocks noChangeAspect="1"/>
          </p:cNvPicPr>
          <p:nvPr/>
        </p:nvPicPr>
        <p:blipFill>
          <a:blip r:embed="rId4"/>
          <a:stretch>
            <a:fillRect/>
          </a:stretch>
        </p:blipFill>
        <p:spPr>
          <a:xfrm>
            <a:off x="6634429" y="3863797"/>
            <a:ext cx="273406" cy="273406"/>
          </a:xfrm>
          <a:prstGeom prst="rect">
            <a:avLst/>
          </a:prstGeom>
        </p:spPr>
      </p:pic>
      <p:sp>
        <p:nvSpPr>
          <p:cNvPr id="22" name="Text 16"/>
          <p:cNvSpPr txBox="1"/>
          <p:nvPr/>
        </p:nvSpPr>
        <p:spPr>
          <a:xfrm>
            <a:off x="7251192" y="3703320"/>
            <a:ext cx="4160520" cy="548640"/>
          </a:xfrm>
          <a:prstGeom prst="rect">
            <a:avLst/>
          </a:prstGeom>
          <a:noFill/>
          <a:ln/>
        </p:spPr>
        <p:txBody>
          <a:bodyPr wrap="square" lIns="0" tIns="0" rIns="0" bIns="0" rtlCol="0" anchor="ctr"/>
          <a:lstStyle/>
          <a:p>
            <a:pPr indent="0" marL="0">
              <a:buNone/>
            </a:pPr>
            <a:r>
              <a:rPr lang="en-US" sz="1700" b="1" dirty="0">
                <a:solidFill>
                  <a:schemeClr val="tx1"/>
                </a:solidFill>
                <a:latin typeface="Arial" pitchFamily="34" charset="0"/>
                <a:ea typeface="Arial" pitchFamily="34" charset="-122"/>
                <a:cs typeface="Arial" pitchFamily="34" charset="-120"/>
              </a:rPr>
              <a:t>Institutional status</a:t>
            </a:r>
            <a:endParaRPr lang="en-US" sz="1700" dirty="0"/>
          </a:p>
        </p:txBody>
      </p:sp>
      <p:sp>
        <p:nvSpPr>
          <p:cNvPr id="23" name="Text 17"/>
          <p:cNvSpPr txBox="1"/>
          <p:nvPr/>
        </p:nvSpPr>
        <p:spPr>
          <a:xfrm>
            <a:off x="7251192" y="4270248"/>
            <a:ext cx="4160520" cy="868680"/>
          </a:xfrm>
          <a:prstGeom prst="rect">
            <a:avLst/>
          </a:prstGeom>
          <a:noFill/>
          <a:ln/>
        </p:spPr>
        <p:txBody>
          <a:bodyPr wrap="square" lIns="0" tIns="0" rIns="0" bIns="0" rtlCol="0" anchor="t"/>
          <a:lstStyle/>
          <a:p>
            <a:pPr indent="0" marL="0">
              <a:buNone/>
            </a:pPr>
            <a:r>
              <a:rPr lang="en-US" sz="1300" dirty="0">
                <a:solidFill>
                  <a:schemeClr val="tx2"/>
                </a:solidFill>
              </a:rPr>
              <a:t>Work continued on Regional Member status within NORCECA and potential future FIVB affiliation.</a:t>
            </a:r>
            <a:endParaRPr lang="en-US" sz="1300" dirty="0"/>
          </a:p>
        </p:txBody>
      </p:sp>
      <p:sp>
        <p:nvSpPr>
          <p:cNvPr id="24" name="ranking"/>
          <p:cNvSpPr/>
          <p:nvPr/>
        </p:nvSpPr>
        <p:spPr>
          <a:xfrm>
            <a:off x="548640" y="5440680"/>
            <a:ext cx="11094415" cy="548640"/>
          </a:xfrm>
          <a:prstGeom prst="roundRect">
            <a:avLst>
              <a:gd name="adj" fmla="val 16667"/>
            </a:avLst>
          </a:prstGeom>
          <a:solidFill>
            <a:schemeClr val="tx1"/>
          </a:solidFill>
          <a:ln/>
        </p:spPr>
      </p:sp>
      <p:sp>
        <p:nvSpPr>
          <p:cNvPr id="25" name="Text 19"/>
          <p:cNvSpPr txBox="1"/>
          <p:nvPr/>
        </p:nvSpPr>
        <p:spPr>
          <a:xfrm>
            <a:off x="822960" y="5440680"/>
            <a:ext cx="10545775" cy="548640"/>
          </a:xfrm>
          <a:prstGeom prst="rect">
            <a:avLst/>
          </a:prstGeom>
          <a:noFill/>
          <a:ln/>
        </p:spPr>
        <p:txBody>
          <a:bodyPr wrap="square" lIns="0" tIns="0" rIns="0" bIns="0" rtlCol="0" anchor="ctr"/>
          <a:lstStyle/>
          <a:p>
            <a:pPr indent="0" marL="0">
              <a:buNone/>
            </a:pPr>
            <a:r>
              <a:rPr lang="en-US" sz="1400" b="1" dirty="0">
                <a:solidFill>
                  <a:schemeClr val="accent2"/>
                </a:solidFill>
              </a:rPr>
              <a:t>FIVB World Ranking, October 2026:  </a:t>
            </a:r>
            <a:pPr indent="0" marL="0">
              <a:buNone/>
            </a:pPr>
            <a:r>
              <a:rPr lang="en-US" sz="1400" dirty="0">
                <a:solidFill>
                  <a:schemeClr val="bg1"/>
                </a:solidFill>
              </a:rPr>
              <a:t>Bermuda women 49th; Dominica men 59th, the highest-ranked ECVA men's team.</a:t>
            </a:r>
            <a:endParaRPr lang="en-US" sz="14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B6B85"/>
                </a:solidFill>
              </a:defRPr>
            </a:lvl1pPr>
          </a:lstStyle>
          <a:p>
            <a:pPr algn="r"/>
            <a:fld id="{F7021451-1387-4CA6-816F-3879F97B5CBC}" type="slidenum">
              <a:rPr b="0" lang="en-US"/>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1"/>
                </a:solidFill>
              </a:rPr>
              <a:t>2025–2026 IN REVIEW</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tx1"/>
                </a:solidFill>
                <a:latin typeface="Arial" pitchFamily="34" charset="0"/>
                <a:ea typeface="Arial" pitchFamily="34" charset="-122"/>
                <a:cs typeface="Arial" pitchFamily="34" charset="-120"/>
              </a:rPr>
              <a:t>What went well, and where we fell short</a:t>
            </a:r>
            <a:endParaRPr lang="en-US" sz="3200" dirty="0"/>
          </a:p>
        </p:txBody>
      </p:sp>
      <p:sp>
        <p:nvSpPr>
          <p:cNvPr id="4" name="Successes circle"/>
          <p:cNvSpPr/>
          <p:nvPr/>
        </p:nvSpPr>
        <p:spPr>
          <a:xfrm>
            <a:off x="548640" y="1417320"/>
            <a:ext cx="502920" cy="502920"/>
          </a:xfrm>
          <a:prstGeom prst="ellipse">
            <a:avLst/>
          </a:prstGeom>
          <a:solidFill>
            <a:srgbClr val="2FA36B"/>
          </a:solidFill>
          <a:ln/>
        </p:spPr>
      </p:sp>
      <p:pic>
        <p:nvPicPr>
          <p:cNvPr id="5" name="Successes icon" descr="preencoded.png">    </p:cNvPr>
          <p:cNvPicPr>
            <a:picLocks noChangeAspect="1"/>
          </p:cNvPicPr>
          <p:nvPr/>
        </p:nvPicPr>
        <p:blipFill>
          <a:blip r:embed="rId1"/>
          <a:stretch>
            <a:fillRect/>
          </a:stretch>
        </p:blipFill>
        <p:spPr>
          <a:xfrm>
            <a:off x="684428" y="1553108"/>
            <a:ext cx="231343" cy="231343"/>
          </a:xfrm>
          <a:prstGeom prst="rect">
            <a:avLst/>
          </a:prstGeom>
        </p:spPr>
      </p:pic>
      <p:sp>
        <p:nvSpPr>
          <p:cNvPr id="6" name="Text 3"/>
          <p:cNvSpPr txBox="1"/>
          <p:nvPr/>
        </p:nvSpPr>
        <p:spPr>
          <a:xfrm>
            <a:off x="1234440" y="1417320"/>
            <a:ext cx="4114800" cy="502920"/>
          </a:xfrm>
          <a:prstGeom prst="rect">
            <a:avLst/>
          </a:prstGeom>
          <a:noFill/>
          <a:ln/>
        </p:spPr>
        <p:txBody>
          <a:bodyPr wrap="square" lIns="0" tIns="0" rIns="0" bIns="0" rtlCol="0" anchor="ctr"/>
          <a:lstStyle/>
          <a:p>
            <a:pPr indent="0" marL="0">
              <a:buNone/>
            </a:pPr>
            <a:r>
              <a:rPr lang="en-US" sz="2000" b="1" dirty="0">
                <a:solidFill>
                  <a:schemeClr val="tx1"/>
                </a:solidFill>
                <a:latin typeface="Arial" pitchFamily="34" charset="0"/>
                <a:ea typeface="Arial" pitchFamily="34" charset="-122"/>
                <a:cs typeface="Arial" pitchFamily="34" charset="-120"/>
              </a:rPr>
              <a:t>Successes</a:t>
            </a:r>
            <a:endParaRPr lang="en-US" sz="2000" dirty="0"/>
          </a:p>
        </p:txBody>
      </p:sp>
      <p:sp>
        <p:nvSpPr>
          <p:cNvPr id="7" name="Successes 1"/>
          <p:cNvSpPr/>
          <p:nvPr/>
        </p:nvSpPr>
        <p:spPr>
          <a:xfrm>
            <a:off x="548640" y="2011680"/>
            <a:ext cx="5440680" cy="594360"/>
          </a:xfrm>
          <a:prstGeom prst="roundRect">
            <a:avLst>
              <a:gd name="adj" fmla="val 15385"/>
            </a:avLst>
          </a:prstGeom>
          <a:solidFill>
            <a:srgbClr val="E3F4EA"/>
          </a:solidFill>
          <a:ln/>
        </p:spPr>
      </p:sp>
      <p:sp>
        <p:nvSpPr>
          <p:cNvPr id="8" name="Text 5"/>
          <p:cNvSpPr txBox="1"/>
          <p:nvPr/>
        </p:nvSpPr>
        <p:spPr>
          <a:xfrm>
            <a:off x="777240" y="2011680"/>
            <a:ext cx="5029200" cy="594360"/>
          </a:xfrm>
          <a:prstGeom prst="rect">
            <a:avLst/>
          </a:prstGeom>
          <a:noFill/>
          <a:ln/>
        </p:spPr>
        <p:txBody>
          <a:bodyPr wrap="square" lIns="0" tIns="0" rIns="0" bIns="0" rtlCol="0" anchor="ctr"/>
          <a:lstStyle/>
          <a:p>
            <a:pPr indent="0" marL="0">
              <a:buNone/>
            </a:pPr>
            <a:r>
              <a:rPr lang="en-US" sz="1300" dirty="0">
                <a:solidFill>
                  <a:schemeClr val="tx1"/>
                </a:solidFill>
              </a:rPr>
              <a:t>Two full seasons: 8 championship events and 13 competitions in four host federations</a:t>
            </a:r>
            <a:endParaRPr lang="en-US" sz="1300" dirty="0"/>
          </a:p>
        </p:txBody>
      </p:sp>
      <p:sp>
        <p:nvSpPr>
          <p:cNvPr id="9" name="Successes 2"/>
          <p:cNvSpPr/>
          <p:nvPr/>
        </p:nvSpPr>
        <p:spPr>
          <a:xfrm>
            <a:off x="548640" y="2679192"/>
            <a:ext cx="5440680" cy="594360"/>
          </a:xfrm>
          <a:prstGeom prst="roundRect">
            <a:avLst>
              <a:gd name="adj" fmla="val 15385"/>
            </a:avLst>
          </a:prstGeom>
          <a:solidFill>
            <a:srgbClr val="E3F4EA"/>
          </a:solidFill>
          <a:ln/>
        </p:spPr>
      </p:sp>
      <p:sp>
        <p:nvSpPr>
          <p:cNvPr id="10" name="Text 7"/>
          <p:cNvSpPr txBox="1"/>
          <p:nvPr/>
        </p:nvSpPr>
        <p:spPr>
          <a:xfrm>
            <a:off x="777240" y="2679192"/>
            <a:ext cx="5029200" cy="594360"/>
          </a:xfrm>
          <a:prstGeom prst="rect">
            <a:avLst/>
          </a:prstGeom>
          <a:noFill/>
          <a:ln/>
        </p:spPr>
        <p:txBody>
          <a:bodyPr wrap="square" lIns="0" tIns="0" rIns="0" bIns="0" rtlCol="0" anchor="ctr"/>
          <a:lstStyle/>
          <a:p>
            <a:pPr indent="0" marL="0">
              <a:buNone/>
            </a:pPr>
            <a:r>
              <a:rPr lang="en-US" sz="1300" dirty="0">
                <a:solidFill>
                  <a:schemeClr val="tx1"/>
                </a:solidFill>
              </a:rPr>
              <a:t>9 coach and referee courses and seminars, most run alongside competition</a:t>
            </a:r>
            <a:endParaRPr lang="en-US" sz="1300" dirty="0"/>
          </a:p>
        </p:txBody>
      </p:sp>
      <p:sp>
        <p:nvSpPr>
          <p:cNvPr id="11" name="Successes 3"/>
          <p:cNvSpPr/>
          <p:nvPr/>
        </p:nvSpPr>
        <p:spPr>
          <a:xfrm>
            <a:off x="548640" y="3346704"/>
            <a:ext cx="5440680" cy="594360"/>
          </a:xfrm>
          <a:prstGeom prst="roundRect">
            <a:avLst>
              <a:gd name="adj" fmla="val 15385"/>
            </a:avLst>
          </a:prstGeom>
          <a:solidFill>
            <a:srgbClr val="E3F4EA"/>
          </a:solidFill>
          <a:ln/>
        </p:spPr>
      </p:sp>
      <p:sp>
        <p:nvSpPr>
          <p:cNvPr id="12" name="Text 9"/>
          <p:cNvSpPr txBox="1"/>
          <p:nvPr/>
        </p:nvSpPr>
        <p:spPr>
          <a:xfrm>
            <a:off x="777240" y="3346704"/>
            <a:ext cx="5029200" cy="594360"/>
          </a:xfrm>
          <a:prstGeom prst="rect">
            <a:avLst/>
          </a:prstGeom>
          <a:noFill/>
          <a:ln/>
        </p:spPr>
        <p:txBody>
          <a:bodyPr wrap="square" lIns="0" tIns="0" rIns="0" bIns="0" rtlCol="0" anchor="ctr"/>
          <a:lstStyle/>
          <a:p>
            <a:pPr indent="0" marL="0">
              <a:buNone/>
            </a:pPr>
            <a:r>
              <a:rPr lang="en-US" sz="1300" dirty="0">
                <a:solidFill>
                  <a:schemeClr val="tx1"/>
                </a:solidFill>
              </a:rPr>
              <a:t>Medals shared across eight federations, with seven different gold medallists</a:t>
            </a:r>
            <a:endParaRPr lang="en-US" sz="1300" dirty="0"/>
          </a:p>
        </p:txBody>
      </p:sp>
      <p:sp>
        <p:nvSpPr>
          <p:cNvPr id="13" name="Successes 4"/>
          <p:cNvSpPr/>
          <p:nvPr/>
        </p:nvSpPr>
        <p:spPr>
          <a:xfrm>
            <a:off x="548640" y="4014216"/>
            <a:ext cx="5440680" cy="594360"/>
          </a:xfrm>
          <a:prstGeom prst="roundRect">
            <a:avLst>
              <a:gd name="adj" fmla="val 15385"/>
            </a:avLst>
          </a:prstGeom>
          <a:solidFill>
            <a:srgbClr val="E3F4EA"/>
          </a:solidFill>
          <a:ln/>
        </p:spPr>
      </p:sp>
      <p:sp>
        <p:nvSpPr>
          <p:cNvPr id="14" name="Text 11"/>
          <p:cNvSpPr txBox="1"/>
          <p:nvPr/>
        </p:nvSpPr>
        <p:spPr>
          <a:xfrm>
            <a:off x="777240" y="4014216"/>
            <a:ext cx="5029200" cy="594360"/>
          </a:xfrm>
          <a:prstGeom prst="rect">
            <a:avLst/>
          </a:prstGeom>
          <a:noFill/>
          <a:ln/>
        </p:spPr>
        <p:txBody>
          <a:bodyPr wrap="square" lIns="0" tIns="0" rIns="0" bIns="0" rtlCol="0" anchor="ctr"/>
          <a:lstStyle/>
          <a:p>
            <a:pPr indent="0" marL="0">
              <a:buNone/>
            </a:pPr>
            <a:r>
              <a:rPr lang="en-US" sz="1300" dirty="0">
                <a:solidFill>
                  <a:schemeClr val="tx1"/>
                </a:solidFill>
              </a:rPr>
              <a:t>Every 2025 match streamed live; all 2026 championships streamed and run on VIS</a:t>
            </a:r>
            <a:endParaRPr lang="en-US" sz="1300" dirty="0"/>
          </a:p>
        </p:txBody>
      </p:sp>
      <p:sp>
        <p:nvSpPr>
          <p:cNvPr id="15" name="Successes 5"/>
          <p:cNvSpPr/>
          <p:nvPr/>
        </p:nvSpPr>
        <p:spPr>
          <a:xfrm>
            <a:off x="548640" y="4681728"/>
            <a:ext cx="5440680" cy="594360"/>
          </a:xfrm>
          <a:prstGeom prst="roundRect">
            <a:avLst>
              <a:gd name="adj" fmla="val 15385"/>
            </a:avLst>
          </a:prstGeom>
          <a:solidFill>
            <a:srgbClr val="E3F4EA"/>
          </a:solidFill>
          <a:ln/>
        </p:spPr>
      </p:sp>
      <p:sp>
        <p:nvSpPr>
          <p:cNvPr id="16" name="Text 13"/>
          <p:cNvSpPr txBox="1"/>
          <p:nvPr/>
        </p:nvSpPr>
        <p:spPr>
          <a:xfrm>
            <a:off x="777240" y="4681728"/>
            <a:ext cx="5029200" cy="594360"/>
          </a:xfrm>
          <a:prstGeom prst="rect">
            <a:avLst/>
          </a:prstGeom>
          <a:noFill/>
          <a:ln/>
        </p:spPr>
        <p:txBody>
          <a:bodyPr wrap="square" lIns="0" tIns="0" rIns="0" bIns="0" rtlCol="0" anchor="ctr"/>
          <a:lstStyle/>
          <a:p>
            <a:pPr indent="0" marL="0">
              <a:buNone/>
            </a:pPr>
            <a:r>
              <a:rPr lang="en-US" sz="1300" dirty="0">
                <a:solidFill>
                  <a:schemeClr val="tx1"/>
                </a:solidFill>
              </a:rPr>
              <a:t>Chosen by the FIVB as the global pilot zone for the Empowerment Platform</a:t>
            </a:r>
            <a:endParaRPr lang="en-US" sz="1300" dirty="0"/>
          </a:p>
        </p:txBody>
      </p:sp>
      <p:sp>
        <p:nvSpPr>
          <p:cNvPr id="17" name="Successes 6"/>
          <p:cNvSpPr/>
          <p:nvPr/>
        </p:nvSpPr>
        <p:spPr>
          <a:xfrm>
            <a:off x="548640" y="5349240"/>
            <a:ext cx="5440680" cy="594360"/>
          </a:xfrm>
          <a:prstGeom prst="roundRect">
            <a:avLst>
              <a:gd name="adj" fmla="val 15385"/>
            </a:avLst>
          </a:prstGeom>
          <a:solidFill>
            <a:srgbClr val="E3F4EA"/>
          </a:solidFill>
          <a:ln/>
        </p:spPr>
      </p:sp>
      <p:sp>
        <p:nvSpPr>
          <p:cNvPr id="18" name="Text 15"/>
          <p:cNvSpPr txBox="1"/>
          <p:nvPr/>
        </p:nvSpPr>
        <p:spPr>
          <a:xfrm>
            <a:off x="777240" y="5349240"/>
            <a:ext cx="5029200" cy="594360"/>
          </a:xfrm>
          <a:prstGeom prst="rect">
            <a:avLst/>
          </a:prstGeom>
          <a:noFill/>
          <a:ln/>
        </p:spPr>
        <p:txBody>
          <a:bodyPr wrap="square" lIns="0" tIns="0" rIns="0" bIns="0" rtlCol="0" anchor="ctr"/>
          <a:lstStyle/>
          <a:p>
            <a:pPr indent="0" marL="0">
              <a:buNone/>
            </a:pPr>
            <a:r>
              <a:rPr lang="en-US" sz="1300" dirty="0">
                <a:solidFill>
                  <a:schemeClr val="tx1"/>
                </a:solidFill>
              </a:rPr>
              <a:t>Partner investment: NORCECA US$618,450 (2025, audited); FIVB US$240,000; Olympic Solidarity US$40,000</a:t>
            </a:r>
            <a:endParaRPr lang="en-US" sz="1300" dirty="0"/>
          </a:p>
        </p:txBody>
      </p:sp>
      <p:sp>
        <p:nvSpPr>
          <p:cNvPr id="19" name="Challenges circle"/>
          <p:cNvSpPr/>
          <p:nvPr/>
        </p:nvSpPr>
        <p:spPr>
          <a:xfrm>
            <a:off x="6199632" y="1417320"/>
            <a:ext cx="502920" cy="502920"/>
          </a:xfrm>
          <a:prstGeom prst="ellipse">
            <a:avLst/>
          </a:prstGeom>
          <a:solidFill>
            <a:srgbClr val="E4572E"/>
          </a:solidFill>
          <a:ln/>
        </p:spPr>
      </p:sp>
      <p:pic>
        <p:nvPicPr>
          <p:cNvPr id="20" name="Challenges icon" descr="preencoded.png">    </p:cNvPr>
          <p:cNvPicPr>
            <a:picLocks noChangeAspect="1"/>
          </p:cNvPicPr>
          <p:nvPr/>
        </p:nvPicPr>
        <p:blipFill>
          <a:blip r:embed="rId2"/>
          <a:stretch>
            <a:fillRect/>
          </a:stretch>
        </p:blipFill>
        <p:spPr>
          <a:xfrm>
            <a:off x="6335420" y="1553108"/>
            <a:ext cx="231343" cy="231343"/>
          </a:xfrm>
          <a:prstGeom prst="rect">
            <a:avLst/>
          </a:prstGeom>
        </p:spPr>
      </p:pic>
      <p:sp>
        <p:nvSpPr>
          <p:cNvPr id="21" name="Text 17"/>
          <p:cNvSpPr txBox="1"/>
          <p:nvPr/>
        </p:nvSpPr>
        <p:spPr>
          <a:xfrm>
            <a:off x="6885432" y="1417320"/>
            <a:ext cx="4114800" cy="502920"/>
          </a:xfrm>
          <a:prstGeom prst="rect">
            <a:avLst/>
          </a:prstGeom>
          <a:noFill/>
          <a:ln/>
        </p:spPr>
        <p:txBody>
          <a:bodyPr wrap="square" lIns="0" tIns="0" rIns="0" bIns="0" rtlCol="0" anchor="ctr"/>
          <a:lstStyle/>
          <a:p>
            <a:pPr indent="0" marL="0">
              <a:buNone/>
            </a:pPr>
            <a:r>
              <a:rPr lang="en-US" sz="2000" b="1" dirty="0">
                <a:solidFill>
                  <a:schemeClr val="tx1"/>
                </a:solidFill>
                <a:latin typeface="Arial" pitchFamily="34" charset="0"/>
                <a:ea typeface="Arial" pitchFamily="34" charset="-122"/>
                <a:cs typeface="Arial" pitchFamily="34" charset="-120"/>
              </a:rPr>
              <a:t>Challenges</a:t>
            </a:r>
            <a:endParaRPr lang="en-US" sz="2000" dirty="0"/>
          </a:p>
        </p:txBody>
      </p:sp>
      <p:sp>
        <p:nvSpPr>
          <p:cNvPr id="22" name="Challenges 1"/>
          <p:cNvSpPr/>
          <p:nvPr/>
        </p:nvSpPr>
        <p:spPr>
          <a:xfrm>
            <a:off x="6199632" y="2011680"/>
            <a:ext cx="5440680" cy="594360"/>
          </a:xfrm>
          <a:prstGeom prst="roundRect">
            <a:avLst>
              <a:gd name="adj" fmla="val 15385"/>
            </a:avLst>
          </a:prstGeom>
          <a:solidFill>
            <a:srgbClr val="FBE6E0"/>
          </a:solidFill>
          <a:ln/>
        </p:spPr>
      </p:sp>
      <p:sp>
        <p:nvSpPr>
          <p:cNvPr id="23" name="Text 19"/>
          <p:cNvSpPr txBox="1"/>
          <p:nvPr/>
        </p:nvSpPr>
        <p:spPr>
          <a:xfrm>
            <a:off x="6428232" y="2011680"/>
            <a:ext cx="5029200" cy="594360"/>
          </a:xfrm>
          <a:prstGeom prst="rect">
            <a:avLst/>
          </a:prstGeom>
          <a:noFill/>
          <a:ln/>
        </p:spPr>
        <p:txBody>
          <a:bodyPr wrap="square" lIns="0" tIns="0" rIns="0" bIns="0" rtlCol="0" anchor="ctr"/>
          <a:lstStyle/>
          <a:p>
            <a:pPr indent="0" marL="0">
              <a:buNone/>
            </a:pPr>
            <a:r>
              <a:rPr lang="en-US" sz="1300" dirty="0">
                <a:solidFill>
                  <a:schemeClr val="tx1"/>
                </a:solidFill>
              </a:rPr>
              <a:t>YouTube channels blocked: over three years of match video lost; appeals unsuccessful</a:t>
            </a:r>
            <a:endParaRPr lang="en-US" sz="1300" dirty="0"/>
          </a:p>
        </p:txBody>
      </p:sp>
      <p:sp>
        <p:nvSpPr>
          <p:cNvPr id="24" name="Challenges 2"/>
          <p:cNvSpPr/>
          <p:nvPr/>
        </p:nvSpPr>
        <p:spPr>
          <a:xfrm>
            <a:off x="6199632" y="2679192"/>
            <a:ext cx="5440680" cy="594360"/>
          </a:xfrm>
          <a:prstGeom prst="roundRect">
            <a:avLst>
              <a:gd name="adj" fmla="val 15385"/>
            </a:avLst>
          </a:prstGeom>
          <a:solidFill>
            <a:srgbClr val="FBE6E0"/>
          </a:solidFill>
          <a:ln/>
        </p:spPr>
      </p:sp>
      <p:sp>
        <p:nvSpPr>
          <p:cNvPr id="25" name="Text 21"/>
          <p:cNvSpPr txBox="1"/>
          <p:nvPr/>
        </p:nvSpPr>
        <p:spPr>
          <a:xfrm>
            <a:off x="6428232" y="2679192"/>
            <a:ext cx="5029200" cy="594360"/>
          </a:xfrm>
          <a:prstGeom prst="rect">
            <a:avLst/>
          </a:prstGeom>
          <a:noFill/>
          <a:ln/>
        </p:spPr>
        <p:txBody>
          <a:bodyPr wrap="square" lIns="0" tIns="0" rIns="0" bIns="0" rtlCol="0" anchor="ctr"/>
          <a:lstStyle/>
          <a:p>
            <a:pPr indent="0" marL="0">
              <a:buNone/>
            </a:pPr>
            <a:r>
              <a:rPr lang="en-US" sz="1300" dirty="0">
                <a:solidFill>
                  <a:schemeClr val="tx1"/>
                </a:solidFill>
              </a:rPr>
              <a:t>Live streaming not yet standard; connectivity and spare equipment limit continuity</a:t>
            </a:r>
            <a:endParaRPr lang="en-US" sz="1300" dirty="0"/>
          </a:p>
        </p:txBody>
      </p:sp>
      <p:sp>
        <p:nvSpPr>
          <p:cNvPr id="26" name="Challenges 3"/>
          <p:cNvSpPr/>
          <p:nvPr/>
        </p:nvSpPr>
        <p:spPr>
          <a:xfrm>
            <a:off x="6199632" y="3346704"/>
            <a:ext cx="5440680" cy="594360"/>
          </a:xfrm>
          <a:prstGeom prst="roundRect">
            <a:avLst>
              <a:gd name="adj" fmla="val 15385"/>
            </a:avLst>
          </a:prstGeom>
          <a:solidFill>
            <a:srgbClr val="FBE6E0"/>
          </a:solidFill>
          <a:ln/>
        </p:spPr>
      </p:sp>
      <p:sp>
        <p:nvSpPr>
          <p:cNvPr id="27" name="Text 23"/>
          <p:cNvSpPr txBox="1"/>
          <p:nvPr/>
        </p:nvSpPr>
        <p:spPr>
          <a:xfrm>
            <a:off x="6428232" y="3346704"/>
            <a:ext cx="5029200" cy="594360"/>
          </a:xfrm>
          <a:prstGeom prst="rect">
            <a:avLst/>
          </a:prstGeom>
          <a:noFill/>
          <a:ln/>
        </p:spPr>
        <p:txBody>
          <a:bodyPr wrap="square" lIns="0" tIns="0" rIns="0" bIns="0" rtlCol="0" anchor="ctr"/>
          <a:lstStyle/>
          <a:p>
            <a:pPr indent="0" marL="0">
              <a:buNone/>
            </a:pPr>
            <a:r>
              <a:rPr lang="en-US" sz="1300" dirty="0">
                <a:solidFill>
                  <a:schemeClr val="tx1"/>
                </a:solidFill>
              </a:rPr>
              <a:t>Media and technical resources vary from host to host</a:t>
            </a:r>
            <a:endParaRPr lang="en-US" sz="1300" dirty="0"/>
          </a:p>
        </p:txBody>
      </p:sp>
      <p:sp>
        <p:nvSpPr>
          <p:cNvPr id="28" name="Challenges 4"/>
          <p:cNvSpPr/>
          <p:nvPr/>
        </p:nvSpPr>
        <p:spPr>
          <a:xfrm>
            <a:off x="6199632" y="4014216"/>
            <a:ext cx="5440680" cy="594360"/>
          </a:xfrm>
          <a:prstGeom prst="roundRect">
            <a:avLst>
              <a:gd name="adj" fmla="val 15385"/>
            </a:avLst>
          </a:prstGeom>
          <a:solidFill>
            <a:srgbClr val="FBE6E0"/>
          </a:solidFill>
          <a:ln/>
        </p:spPr>
      </p:sp>
      <p:sp>
        <p:nvSpPr>
          <p:cNvPr id="29" name="Text 25"/>
          <p:cNvSpPr txBox="1"/>
          <p:nvPr/>
        </p:nvSpPr>
        <p:spPr>
          <a:xfrm>
            <a:off x="6428232" y="4014216"/>
            <a:ext cx="5029200" cy="594360"/>
          </a:xfrm>
          <a:prstGeom prst="rect">
            <a:avLst/>
          </a:prstGeom>
          <a:noFill/>
          <a:ln/>
        </p:spPr>
        <p:txBody>
          <a:bodyPr wrap="square" lIns="0" tIns="0" rIns="0" bIns="0" rtlCol="0" anchor="ctr"/>
          <a:lstStyle/>
          <a:p>
            <a:pPr indent="0" marL="0">
              <a:buNone/>
            </a:pPr>
            <a:r>
              <a:rPr lang="en-US" sz="1300" dirty="0">
                <a:solidFill>
                  <a:schemeClr val="tx1"/>
                </a:solidFill>
              </a:rPr>
              <a:t>Audience and match data still compiled and re-entered by hand</a:t>
            </a:r>
            <a:endParaRPr lang="en-US" sz="1300" dirty="0"/>
          </a:p>
        </p:txBody>
      </p:sp>
      <p:sp>
        <p:nvSpPr>
          <p:cNvPr id="30" name="Challenges 5"/>
          <p:cNvSpPr/>
          <p:nvPr/>
        </p:nvSpPr>
        <p:spPr>
          <a:xfrm>
            <a:off x="6199632" y="4681728"/>
            <a:ext cx="5440680" cy="594360"/>
          </a:xfrm>
          <a:prstGeom prst="roundRect">
            <a:avLst>
              <a:gd name="adj" fmla="val 15385"/>
            </a:avLst>
          </a:prstGeom>
          <a:solidFill>
            <a:srgbClr val="FBE6E0"/>
          </a:solidFill>
          <a:ln/>
        </p:spPr>
      </p:sp>
      <p:sp>
        <p:nvSpPr>
          <p:cNvPr id="31" name="Text 27"/>
          <p:cNvSpPr txBox="1"/>
          <p:nvPr/>
        </p:nvSpPr>
        <p:spPr>
          <a:xfrm>
            <a:off x="6428232" y="4681728"/>
            <a:ext cx="5029200" cy="594360"/>
          </a:xfrm>
          <a:prstGeom prst="rect">
            <a:avLst/>
          </a:prstGeom>
          <a:noFill/>
          <a:ln/>
        </p:spPr>
        <p:txBody>
          <a:bodyPr wrap="square" lIns="0" tIns="0" rIns="0" bIns="0" rtlCol="0" anchor="ctr"/>
          <a:lstStyle/>
          <a:p>
            <a:pPr indent="0" marL="0">
              <a:buNone/>
            </a:pPr>
            <a:r>
              <a:rPr lang="en-US" sz="1300" dirty="0">
                <a:solidFill>
                  <a:schemeClr val="tx1"/>
                </a:solidFill>
              </a:rPr>
              <a:t>Uneven federation capacity, including incomplete FIVB referee registration</a:t>
            </a:r>
            <a:endParaRPr lang="en-US" sz="1300" dirty="0"/>
          </a:p>
        </p:txBody>
      </p:sp>
      <p:sp>
        <p:nvSpPr>
          <p:cNvPr id="32" name="Challenges 6"/>
          <p:cNvSpPr/>
          <p:nvPr/>
        </p:nvSpPr>
        <p:spPr>
          <a:xfrm>
            <a:off x="6199632" y="5349240"/>
            <a:ext cx="5440680" cy="594360"/>
          </a:xfrm>
          <a:prstGeom prst="roundRect">
            <a:avLst>
              <a:gd name="adj" fmla="val 15385"/>
            </a:avLst>
          </a:prstGeom>
          <a:solidFill>
            <a:srgbClr val="FBE6E0"/>
          </a:solidFill>
          <a:ln/>
        </p:spPr>
      </p:sp>
      <p:sp>
        <p:nvSpPr>
          <p:cNvPr id="33" name="Text 29"/>
          <p:cNvSpPr txBox="1"/>
          <p:nvPr/>
        </p:nvSpPr>
        <p:spPr>
          <a:xfrm>
            <a:off x="6428232" y="5349240"/>
            <a:ext cx="5029200" cy="594360"/>
          </a:xfrm>
          <a:prstGeom prst="rect">
            <a:avLst/>
          </a:prstGeom>
          <a:noFill/>
          <a:ln/>
        </p:spPr>
        <p:txBody>
          <a:bodyPr wrap="square" lIns="0" tIns="0" rIns="0" bIns="0" rtlCol="0" anchor="ctr"/>
          <a:lstStyle/>
          <a:p>
            <a:pPr indent="0" marL="0">
              <a:buNone/>
            </a:pPr>
            <a:r>
              <a:rPr lang="en-US" sz="1300" dirty="0">
                <a:solidFill>
                  <a:schemeClr val="tx1"/>
                </a:solidFill>
              </a:rPr>
              <a:t>Youth athletes age out quickly; underage championship funding needs revival</a:t>
            </a:r>
            <a:endParaRPr lang="en-US" sz="13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B6B85"/>
                </a:solidFill>
              </a:defRPr>
            </a:lvl1pPr>
          </a:lstStyle>
          <a:p>
            <a:pPr algn="r"/>
            <a:fld id="{F7021451-1387-4CA6-816F-3879F97B5CBC}" type="slidenum">
              <a:rPr b="0" lang="en-US"/>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1"/>
                </a:solidFill>
              </a:rPr>
              <a:t>LOOKING AHEAD · 2026–2027</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tx1"/>
                </a:solidFill>
                <a:latin typeface="Arial" pitchFamily="34" charset="0"/>
                <a:ea typeface="Arial" pitchFamily="34" charset="-122"/>
                <a:cs typeface="Arial" pitchFamily="34" charset="-120"/>
              </a:rPr>
              <a:t>Priorities for the coming year</a:t>
            </a:r>
            <a:endParaRPr lang="en-US" sz="3200" dirty="0"/>
          </a:p>
        </p:txBody>
      </p:sp>
      <p:sp>
        <p:nvSpPr>
          <p:cNvPr id="4" name="Institutional standing"/>
          <p:cNvSpPr/>
          <p:nvPr/>
        </p:nvSpPr>
        <p:spPr>
          <a:xfrm>
            <a:off x="548640" y="1463040"/>
            <a:ext cx="3520440" cy="2103120"/>
          </a:xfrm>
          <a:prstGeom prst="roundRect">
            <a:avLst>
              <a:gd name="adj" fmla="val 4348"/>
            </a:avLst>
          </a:prstGeom>
          <a:solidFill>
            <a:schemeClr val="tx1"/>
          </a:solidFill>
          <a:ln/>
        </p:spPr>
      </p:sp>
      <p:sp>
        <p:nvSpPr>
          <p:cNvPr id="5" name="Institutional standing circle"/>
          <p:cNvSpPr/>
          <p:nvPr/>
        </p:nvSpPr>
        <p:spPr>
          <a:xfrm>
            <a:off x="777240" y="1691640"/>
            <a:ext cx="548640" cy="548640"/>
          </a:xfrm>
          <a:prstGeom prst="ellipse">
            <a:avLst/>
          </a:prstGeom>
          <a:solidFill>
            <a:schemeClr val="accent2"/>
          </a:solidFill>
          <a:ln/>
        </p:spPr>
      </p:sp>
      <p:pic>
        <p:nvPicPr>
          <p:cNvPr id="6" name="Institutional standing icon" descr="preencoded.png">    </p:cNvPr>
          <p:cNvPicPr>
            <a:picLocks noChangeAspect="1"/>
          </p:cNvPicPr>
          <p:nvPr/>
        </p:nvPicPr>
        <p:blipFill>
          <a:blip r:embed="rId1"/>
          <a:stretch>
            <a:fillRect/>
          </a:stretch>
        </p:blipFill>
        <p:spPr>
          <a:xfrm>
            <a:off x="925373" y="1839773"/>
            <a:ext cx="252374" cy="252374"/>
          </a:xfrm>
          <a:prstGeom prst="rect">
            <a:avLst/>
          </a:prstGeom>
        </p:spPr>
      </p:pic>
      <p:sp>
        <p:nvSpPr>
          <p:cNvPr id="7" name="Text 4"/>
          <p:cNvSpPr txBox="1"/>
          <p:nvPr/>
        </p:nvSpPr>
        <p:spPr>
          <a:xfrm>
            <a:off x="1463040" y="1709928"/>
            <a:ext cx="2423160" cy="512064"/>
          </a:xfrm>
          <a:prstGeom prst="rect">
            <a:avLst/>
          </a:prstGeom>
          <a:noFill/>
          <a:ln/>
        </p:spPr>
        <p:txBody>
          <a:bodyPr wrap="square" lIns="0" tIns="0" rIns="0" bIns="0" rtlCol="0" anchor="ctr"/>
          <a:lstStyle/>
          <a:p>
            <a:pPr indent="0" marL="0">
              <a:buNone/>
            </a:pPr>
            <a:r>
              <a:rPr lang="en-US" sz="1700" b="1" dirty="0">
                <a:solidFill>
                  <a:schemeClr val="bg1"/>
                </a:solidFill>
                <a:latin typeface="Arial" pitchFamily="34" charset="0"/>
                <a:ea typeface="Arial" pitchFamily="34" charset="-122"/>
                <a:cs typeface="Arial" pitchFamily="34" charset="-120"/>
              </a:rPr>
              <a:t>Institutional standing</a:t>
            </a:r>
            <a:endParaRPr lang="en-US" sz="1700" dirty="0"/>
          </a:p>
        </p:txBody>
      </p:sp>
      <p:sp>
        <p:nvSpPr>
          <p:cNvPr id="8" name="Text 5"/>
          <p:cNvSpPr txBox="1"/>
          <p:nvPr/>
        </p:nvSpPr>
        <p:spPr>
          <a:xfrm>
            <a:off x="777240" y="2377440"/>
            <a:ext cx="3063240" cy="1097280"/>
          </a:xfrm>
          <a:prstGeom prst="rect">
            <a:avLst/>
          </a:prstGeom>
          <a:noFill/>
          <a:ln/>
        </p:spPr>
        <p:txBody>
          <a:bodyPr wrap="square" lIns="0" tIns="0" rIns="0" bIns="0" rtlCol="0" anchor="t"/>
          <a:lstStyle/>
          <a:p>
            <a:pPr indent="0" marL="0">
              <a:buNone/>
            </a:pPr>
            <a:r>
              <a:rPr lang="en-US" sz="1400" dirty="0">
                <a:solidFill>
                  <a:schemeClr val="bg2"/>
                </a:solidFill>
              </a:rPr>
              <a:t>Advance Regional Member status in NORCECA and explore future FIVB affiliation.</a:t>
            </a:r>
            <a:endParaRPr lang="en-US" sz="1400" dirty="0"/>
          </a:p>
        </p:txBody>
      </p:sp>
      <p:sp>
        <p:nvSpPr>
          <p:cNvPr id="9" name="Youth pathway to 2029"/>
          <p:cNvSpPr/>
          <p:nvPr/>
        </p:nvSpPr>
        <p:spPr>
          <a:xfrm>
            <a:off x="4343400" y="1463040"/>
            <a:ext cx="3520440" cy="2103120"/>
          </a:xfrm>
          <a:prstGeom prst="roundRect">
            <a:avLst>
              <a:gd name="adj" fmla="val 4348"/>
            </a:avLst>
          </a:prstGeom>
          <a:solidFill>
            <a:schemeClr val="bg2"/>
          </a:solidFill>
          <a:ln/>
        </p:spPr>
      </p:sp>
      <p:sp>
        <p:nvSpPr>
          <p:cNvPr id="10" name="Youth pathway to 2029 circle"/>
          <p:cNvSpPr/>
          <p:nvPr/>
        </p:nvSpPr>
        <p:spPr>
          <a:xfrm>
            <a:off x="4572000" y="1691640"/>
            <a:ext cx="548640" cy="548640"/>
          </a:xfrm>
          <a:prstGeom prst="ellipse">
            <a:avLst/>
          </a:prstGeom>
          <a:solidFill>
            <a:schemeClr val="accent1"/>
          </a:solidFill>
          <a:ln/>
        </p:spPr>
      </p:sp>
      <p:pic>
        <p:nvPicPr>
          <p:cNvPr id="11" name="Youth pathway to 2029 icon" descr="preencoded.png">    </p:cNvPr>
          <p:cNvPicPr>
            <a:picLocks noChangeAspect="1"/>
          </p:cNvPicPr>
          <p:nvPr/>
        </p:nvPicPr>
        <p:blipFill>
          <a:blip r:embed="rId2"/>
          <a:stretch>
            <a:fillRect/>
          </a:stretch>
        </p:blipFill>
        <p:spPr>
          <a:xfrm>
            <a:off x="4720133" y="1839773"/>
            <a:ext cx="252374" cy="252374"/>
          </a:xfrm>
          <a:prstGeom prst="rect">
            <a:avLst/>
          </a:prstGeom>
        </p:spPr>
      </p:pic>
      <p:sp>
        <p:nvSpPr>
          <p:cNvPr id="12" name="Text 8"/>
          <p:cNvSpPr txBox="1"/>
          <p:nvPr/>
        </p:nvSpPr>
        <p:spPr>
          <a:xfrm>
            <a:off x="5257800" y="1709928"/>
            <a:ext cx="2423160" cy="512064"/>
          </a:xfrm>
          <a:prstGeom prst="rect">
            <a:avLst/>
          </a:prstGeom>
          <a:noFill/>
          <a:ln/>
        </p:spPr>
        <p:txBody>
          <a:bodyPr wrap="square" lIns="0" tIns="0" rIns="0" bIns="0" rtlCol="0" anchor="ctr"/>
          <a:lstStyle/>
          <a:p>
            <a:pPr indent="0" marL="0">
              <a:buNone/>
            </a:pPr>
            <a:r>
              <a:rPr lang="en-US" sz="1700" b="1" dirty="0">
                <a:solidFill>
                  <a:schemeClr val="tx1"/>
                </a:solidFill>
                <a:latin typeface="Arial" pitchFamily="34" charset="0"/>
                <a:ea typeface="Arial" pitchFamily="34" charset="-122"/>
                <a:cs typeface="Arial" pitchFamily="34" charset="-120"/>
              </a:rPr>
              <a:t>Youth pathway to 2029</a:t>
            </a:r>
            <a:endParaRPr lang="en-US" sz="1700" dirty="0"/>
          </a:p>
        </p:txBody>
      </p:sp>
      <p:sp>
        <p:nvSpPr>
          <p:cNvPr id="13" name="Text 9"/>
          <p:cNvSpPr txBox="1"/>
          <p:nvPr/>
        </p:nvSpPr>
        <p:spPr>
          <a:xfrm>
            <a:off x="4572000" y="2377440"/>
            <a:ext cx="3063240" cy="1097280"/>
          </a:xfrm>
          <a:prstGeom prst="rect">
            <a:avLst/>
          </a:prstGeom>
          <a:noFill/>
          <a:ln/>
        </p:spPr>
        <p:txBody>
          <a:bodyPr wrap="square" lIns="0" tIns="0" rIns="0" bIns="0" rtlCol="0" anchor="t"/>
          <a:lstStyle/>
          <a:p>
            <a:pPr indent="0" marL="0">
              <a:buNone/>
            </a:pPr>
            <a:r>
              <a:rPr lang="en-US" sz="1400" dirty="0">
                <a:solidFill>
                  <a:schemeClr val="tx2"/>
                </a:solidFill>
              </a:rPr>
              <a:t>U19 championships and annual U23 NORCECA participation, aiming at the 2029 Junior Pan American Games.</a:t>
            </a:r>
            <a:endParaRPr lang="en-US" sz="1400" dirty="0"/>
          </a:p>
        </p:txBody>
      </p:sp>
      <p:sp>
        <p:nvSpPr>
          <p:cNvPr id="14" name="Stream every championship"/>
          <p:cNvSpPr/>
          <p:nvPr/>
        </p:nvSpPr>
        <p:spPr>
          <a:xfrm>
            <a:off x="8138160" y="1463040"/>
            <a:ext cx="3520440" cy="2103120"/>
          </a:xfrm>
          <a:prstGeom prst="roundRect">
            <a:avLst>
              <a:gd name="adj" fmla="val 4348"/>
            </a:avLst>
          </a:prstGeom>
          <a:solidFill>
            <a:schemeClr val="tx1"/>
          </a:solidFill>
          <a:ln/>
        </p:spPr>
      </p:sp>
      <p:sp>
        <p:nvSpPr>
          <p:cNvPr id="15" name="Stream every championship circle"/>
          <p:cNvSpPr/>
          <p:nvPr/>
        </p:nvSpPr>
        <p:spPr>
          <a:xfrm>
            <a:off x="8366760" y="1691640"/>
            <a:ext cx="548640" cy="548640"/>
          </a:xfrm>
          <a:prstGeom prst="ellipse">
            <a:avLst/>
          </a:prstGeom>
          <a:solidFill>
            <a:schemeClr val="accent2"/>
          </a:solidFill>
          <a:ln/>
        </p:spPr>
      </p:sp>
      <p:pic>
        <p:nvPicPr>
          <p:cNvPr id="16" name="Stream every championship icon" descr="preencoded.png">    </p:cNvPr>
          <p:cNvPicPr>
            <a:picLocks noChangeAspect="1"/>
          </p:cNvPicPr>
          <p:nvPr/>
        </p:nvPicPr>
        <p:blipFill>
          <a:blip r:embed="rId3"/>
          <a:stretch>
            <a:fillRect/>
          </a:stretch>
        </p:blipFill>
        <p:spPr>
          <a:xfrm>
            <a:off x="8514893" y="1839773"/>
            <a:ext cx="252374" cy="252374"/>
          </a:xfrm>
          <a:prstGeom prst="rect">
            <a:avLst/>
          </a:prstGeom>
        </p:spPr>
      </p:pic>
      <p:sp>
        <p:nvSpPr>
          <p:cNvPr id="17" name="Text 12"/>
          <p:cNvSpPr txBox="1"/>
          <p:nvPr/>
        </p:nvSpPr>
        <p:spPr>
          <a:xfrm>
            <a:off x="9052560" y="1709928"/>
            <a:ext cx="2423160" cy="512064"/>
          </a:xfrm>
          <a:prstGeom prst="rect">
            <a:avLst/>
          </a:prstGeom>
          <a:noFill/>
          <a:ln/>
        </p:spPr>
        <p:txBody>
          <a:bodyPr wrap="square" lIns="0" tIns="0" rIns="0" bIns="0" rtlCol="0" anchor="ctr"/>
          <a:lstStyle/>
          <a:p>
            <a:pPr indent="0" marL="0">
              <a:buNone/>
            </a:pPr>
            <a:r>
              <a:rPr lang="en-US" sz="1700" b="1" dirty="0">
                <a:solidFill>
                  <a:schemeClr val="bg1"/>
                </a:solidFill>
                <a:latin typeface="Arial" pitchFamily="34" charset="0"/>
                <a:ea typeface="Arial" pitchFamily="34" charset="-122"/>
                <a:cs typeface="Arial" pitchFamily="34" charset="-120"/>
              </a:rPr>
              <a:t>Stream every championship</a:t>
            </a:r>
            <a:endParaRPr lang="en-US" sz="1700" dirty="0"/>
          </a:p>
        </p:txBody>
      </p:sp>
      <p:sp>
        <p:nvSpPr>
          <p:cNvPr id="18" name="Text 13"/>
          <p:cNvSpPr txBox="1"/>
          <p:nvPr/>
        </p:nvSpPr>
        <p:spPr>
          <a:xfrm>
            <a:off x="8366760" y="2377440"/>
            <a:ext cx="3063240" cy="1097280"/>
          </a:xfrm>
          <a:prstGeom prst="rect">
            <a:avLst/>
          </a:prstGeom>
          <a:noFill/>
          <a:ln/>
        </p:spPr>
        <p:txBody>
          <a:bodyPr wrap="square" lIns="0" tIns="0" rIns="0" bIns="0" rtlCol="0" anchor="t"/>
          <a:lstStyle/>
          <a:p>
            <a:pPr indent="0" marL="0">
              <a:buNone/>
            </a:pPr>
            <a:r>
              <a:rPr lang="en-US" sz="1400" dirty="0">
                <a:solidFill>
                  <a:schemeClr val="bg2"/>
                </a:solidFill>
              </a:rPr>
              <a:t>Use NORCECA's streaming support for zonal associations, starting with finals days.</a:t>
            </a:r>
            <a:endParaRPr lang="en-US" sz="1400" dirty="0"/>
          </a:p>
        </p:txBody>
      </p:sp>
      <p:sp>
        <p:nvSpPr>
          <p:cNvPr id="19" name="Beach performance plan"/>
          <p:cNvSpPr/>
          <p:nvPr/>
        </p:nvSpPr>
        <p:spPr>
          <a:xfrm>
            <a:off x="548640" y="3749040"/>
            <a:ext cx="3520440" cy="2103120"/>
          </a:xfrm>
          <a:prstGeom prst="roundRect">
            <a:avLst>
              <a:gd name="adj" fmla="val 4348"/>
            </a:avLst>
          </a:prstGeom>
          <a:solidFill>
            <a:schemeClr val="bg2"/>
          </a:solidFill>
          <a:ln/>
        </p:spPr>
      </p:sp>
      <p:sp>
        <p:nvSpPr>
          <p:cNvPr id="20" name="Beach performance plan circle"/>
          <p:cNvSpPr/>
          <p:nvPr/>
        </p:nvSpPr>
        <p:spPr>
          <a:xfrm>
            <a:off x="777240" y="3977640"/>
            <a:ext cx="548640" cy="548640"/>
          </a:xfrm>
          <a:prstGeom prst="ellipse">
            <a:avLst/>
          </a:prstGeom>
          <a:solidFill>
            <a:schemeClr val="accent1"/>
          </a:solidFill>
          <a:ln/>
        </p:spPr>
      </p:sp>
      <p:pic>
        <p:nvPicPr>
          <p:cNvPr id="21" name="Beach performance plan icon" descr="preencoded.png">    </p:cNvPr>
          <p:cNvPicPr>
            <a:picLocks noChangeAspect="1"/>
          </p:cNvPicPr>
          <p:nvPr/>
        </p:nvPicPr>
        <p:blipFill>
          <a:blip r:embed="rId4"/>
          <a:stretch>
            <a:fillRect/>
          </a:stretch>
        </p:blipFill>
        <p:spPr>
          <a:xfrm>
            <a:off x="925373" y="4125773"/>
            <a:ext cx="252374" cy="252374"/>
          </a:xfrm>
          <a:prstGeom prst="rect">
            <a:avLst/>
          </a:prstGeom>
        </p:spPr>
      </p:pic>
      <p:sp>
        <p:nvSpPr>
          <p:cNvPr id="22" name="Text 16"/>
          <p:cNvSpPr txBox="1"/>
          <p:nvPr/>
        </p:nvSpPr>
        <p:spPr>
          <a:xfrm>
            <a:off x="1463040" y="3995928"/>
            <a:ext cx="2423160" cy="512064"/>
          </a:xfrm>
          <a:prstGeom prst="rect">
            <a:avLst/>
          </a:prstGeom>
          <a:noFill/>
          <a:ln/>
        </p:spPr>
        <p:txBody>
          <a:bodyPr wrap="square" lIns="0" tIns="0" rIns="0" bIns="0" rtlCol="0" anchor="ctr"/>
          <a:lstStyle/>
          <a:p>
            <a:pPr indent="0" marL="0">
              <a:buNone/>
            </a:pPr>
            <a:r>
              <a:rPr lang="en-US" sz="1700" b="1" dirty="0">
                <a:solidFill>
                  <a:schemeClr val="tx1"/>
                </a:solidFill>
                <a:latin typeface="Arial" pitchFamily="34" charset="0"/>
                <a:ea typeface="Arial" pitchFamily="34" charset="-122"/>
                <a:cs typeface="Arial" pitchFamily="34" charset="-120"/>
              </a:rPr>
              <a:t>Beach performance plan</a:t>
            </a:r>
            <a:endParaRPr lang="en-US" sz="1700" dirty="0"/>
          </a:p>
        </p:txBody>
      </p:sp>
      <p:sp>
        <p:nvSpPr>
          <p:cNvPr id="23" name="Text 17"/>
          <p:cNvSpPr txBox="1"/>
          <p:nvPr/>
        </p:nvSpPr>
        <p:spPr>
          <a:xfrm>
            <a:off x="777240" y="4663440"/>
            <a:ext cx="3063240" cy="1097280"/>
          </a:xfrm>
          <a:prstGeom prst="rect">
            <a:avLst/>
          </a:prstGeom>
          <a:noFill/>
          <a:ln/>
        </p:spPr>
        <p:txBody>
          <a:bodyPr wrap="square" lIns="0" tIns="0" rIns="0" bIns="0" rtlCol="0" anchor="t"/>
          <a:lstStyle/>
          <a:p>
            <a:pPr indent="0" marL="0">
              <a:buNone/>
            </a:pPr>
            <a:r>
              <a:rPr lang="en-US" sz="1400" dirty="0">
                <a:solidFill>
                  <a:schemeClr val="tx2"/>
                </a:solidFill>
              </a:rPr>
              <a:t>Fund top ECVA teams on the NORCECA Beach Tour, with an ECVA coach and a pre-tour camp.</a:t>
            </a:r>
            <a:endParaRPr lang="en-US" sz="1400" dirty="0"/>
          </a:p>
        </p:txBody>
      </p:sp>
      <p:sp>
        <p:nvSpPr>
          <p:cNvPr id="24" name="Restore our video channel"/>
          <p:cNvSpPr/>
          <p:nvPr/>
        </p:nvSpPr>
        <p:spPr>
          <a:xfrm>
            <a:off x="4343400" y="3749040"/>
            <a:ext cx="3520440" cy="2103120"/>
          </a:xfrm>
          <a:prstGeom prst="roundRect">
            <a:avLst>
              <a:gd name="adj" fmla="val 4348"/>
            </a:avLst>
          </a:prstGeom>
          <a:solidFill>
            <a:schemeClr val="tx1"/>
          </a:solidFill>
          <a:ln/>
        </p:spPr>
      </p:sp>
      <p:sp>
        <p:nvSpPr>
          <p:cNvPr id="25" name="Restore our video channel circle"/>
          <p:cNvSpPr/>
          <p:nvPr/>
        </p:nvSpPr>
        <p:spPr>
          <a:xfrm>
            <a:off x="4572000" y="3977640"/>
            <a:ext cx="548640" cy="548640"/>
          </a:xfrm>
          <a:prstGeom prst="ellipse">
            <a:avLst/>
          </a:prstGeom>
          <a:solidFill>
            <a:schemeClr val="accent2"/>
          </a:solidFill>
          <a:ln/>
        </p:spPr>
      </p:sp>
      <p:pic>
        <p:nvPicPr>
          <p:cNvPr id="26" name="Restore our video channel icon" descr="preencoded.png">    </p:cNvPr>
          <p:cNvPicPr>
            <a:picLocks noChangeAspect="1"/>
          </p:cNvPicPr>
          <p:nvPr/>
        </p:nvPicPr>
        <p:blipFill>
          <a:blip r:embed="rId5"/>
          <a:stretch>
            <a:fillRect/>
          </a:stretch>
        </p:blipFill>
        <p:spPr>
          <a:xfrm>
            <a:off x="4720133" y="4125773"/>
            <a:ext cx="252374" cy="252374"/>
          </a:xfrm>
          <a:prstGeom prst="rect">
            <a:avLst/>
          </a:prstGeom>
        </p:spPr>
      </p:pic>
      <p:sp>
        <p:nvSpPr>
          <p:cNvPr id="27" name="Text 20"/>
          <p:cNvSpPr txBox="1"/>
          <p:nvPr/>
        </p:nvSpPr>
        <p:spPr>
          <a:xfrm>
            <a:off x="5257800" y="3995928"/>
            <a:ext cx="2423160" cy="512064"/>
          </a:xfrm>
          <a:prstGeom prst="rect">
            <a:avLst/>
          </a:prstGeom>
          <a:noFill/>
          <a:ln/>
        </p:spPr>
        <p:txBody>
          <a:bodyPr wrap="square" lIns="0" tIns="0" rIns="0" bIns="0" rtlCol="0" anchor="ctr"/>
          <a:lstStyle/>
          <a:p>
            <a:pPr indent="0" marL="0">
              <a:buNone/>
            </a:pPr>
            <a:r>
              <a:rPr lang="en-US" sz="1700" b="1" dirty="0">
                <a:solidFill>
                  <a:schemeClr val="bg1"/>
                </a:solidFill>
                <a:latin typeface="Arial" pitchFamily="34" charset="0"/>
                <a:ea typeface="Arial" pitchFamily="34" charset="-122"/>
                <a:cs typeface="Arial" pitchFamily="34" charset="-120"/>
              </a:rPr>
              <a:t>Restore our video channel</a:t>
            </a:r>
            <a:endParaRPr lang="en-US" sz="1700" dirty="0"/>
          </a:p>
        </p:txBody>
      </p:sp>
      <p:sp>
        <p:nvSpPr>
          <p:cNvPr id="28" name="Text 21"/>
          <p:cNvSpPr txBox="1"/>
          <p:nvPr/>
        </p:nvSpPr>
        <p:spPr>
          <a:xfrm>
            <a:off x="4572000" y="4663440"/>
            <a:ext cx="3063240" cy="1097280"/>
          </a:xfrm>
          <a:prstGeom prst="rect">
            <a:avLst/>
          </a:prstGeom>
          <a:noFill/>
          <a:ln/>
        </p:spPr>
        <p:txBody>
          <a:bodyPr wrap="square" lIns="0" tIns="0" rIns="0" bIns="0" rtlCol="0" anchor="t"/>
          <a:lstStyle/>
          <a:p>
            <a:pPr indent="0" marL="0">
              <a:buNone/>
            </a:pPr>
            <a:r>
              <a:rPr lang="en-US" sz="1400" dirty="0">
                <a:solidFill>
                  <a:schemeClr val="bg2"/>
                </a:solidFill>
              </a:rPr>
              <a:t>Appeal the YouTube ban, or relaunch under ECVA control with a clear copyright policy.</a:t>
            </a:r>
            <a:endParaRPr lang="en-US" sz="1400" dirty="0"/>
          </a:p>
        </p:txBody>
      </p:sp>
      <p:sp>
        <p:nvSpPr>
          <p:cNvPr id="29" name="Stronger federations"/>
          <p:cNvSpPr/>
          <p:nvPr/>
        </p:nvSpPr>
        <p:spPr>
          <a:xfrm>
            <a:off x="8138160" y="3749040"/>
            <a:ext cx="3520440" cy="2103120"/>
          </a:xfrm>
          <a:prstGeom prst="roundRect">
            <a:avLst>
              <a:gd name="adj" fmla="val 4348"/>
            </a:avLst>
          </a:prstGeom>
          <a:solidFill>
            <a:schemeClr val="bg2"/>
          </a:solidFill>
          <a:ln/>
        </p:spPr>
      </p:sp>
      <p:sp>
        <p:nvSpPr>
          <p:cNvPr id="30" name="Stronger federations circle"/>
          <p:cNvSpPr/>
          <p:nvPr/>
        </p:nvSpPr>
        <p:spPr>
          <a:xfrm>
            <a:off x="8366760" y="3977640"/>
            <a:ext cx="548640" cy="548640"/>
          </a:xfrm>
          <a:prstGeom prst="ellipse">
            <a:avLst/>
          </a:prstGeom>
          <a:solidFill>
            <a:schemeClr val="accent1"/>
          </a:solidFill>
          <a:ln/>
        </p:spPr>
      </p:sp>
      <p:pic>
        <p:nvPicPr>
          <p:cNvPr id="31" name="Stronger federations icon" descr="preencoded.png">    </p:cNvPr>
          <p:cNvPicPr>
            <a:picLocks noChangeAspect="1"/>
          </p:cNvPicPr>
          <p:nvPr/>
        </p:nvPicPr>
        <p:blipFill>
          <a:blip r:embed="rId6"/>
          <a:stretch>
            <a:fillRect/>
          </a:stretch>
        </p:blipFill>
        <p:spPr>
          <a:xfrm>
            <a:off x="8514893" y="4125773"/>
            <a:ext cx="252374" cy="252374"/>
          </a:xfrm>
          <a:prstGeom prst="rect">
            <a:avLst/>
          </a:prstGeom>
        </p:spPr>
      </p:pic>
      <p:sp>
        <p:nvSpPr>
          <p:cNvPr id="32" name="Text 24"/>
          <p:cNvSpPr txBox="1"/>
          <p:nvPr/>
        </p:nvSpPr>
        <p:spPr>
          <a:xfrm>
            <a:off x="9052560" y="3995928"/>
            <a:ext cx="2423160" cy="512064"/>
          </a:xfrm>
          <a:prstGeom prst="rect">
            <a:avLst/>
          </a:prstGeom>
          <a:noFill/>
          <a:ln/>
        </p:spPr>
        <p:txBody>
          <a:bodyPr wrap="square" lIns="0" tIns="0" rIns="0" bIns="0" rtlCol="0" anchor="ctr"/>
          <a:lstStyle/>
          <a:p>
            <a:pPr indent="0" marL="0">
              <a:buNone/>
            </a:pPr>
            <a:r>
              <a:rPr lang="en-US" sz="1700" b="1" dirty="0">
                <a:solidFill>
                  <a:schemeClr val="tx1"/>
                </a:solidFill>
                <a:latin typeface="Arial" pitchFamily="34" charset="0"/>
                <a:ea typeface="Arial" pitchFamily="34" charset="-122"/>
                <a:cs typeface="Arial" pitchFamily="34" charset="-120"/>
              </a:rPr>
              <a:t>Stronger federations</a:t>
            </a:r>
            <a:endParaRPr lang="en-US" sz="1700" dirty="0"/>
          </a:p>
        </p:txBody>
      </p:sp>
      <p:sp>
        <p:nvSpPr>
          <p:cNvPr id="33" name="Text 25"/>
          <p:cNvSpPr txBox="1"/>
          <p:nvPr/>
        </p:nvSpPr>
        <p:spPr>
          <a:xfrm>
            <a:off x="8366760" y="4663440"/>
            <a:ext cx="3063240" cy="1097280"/>
          </a:xfrm>
          <a:prstGeom prst="rect">
            <a:avLst/>
          </a:prstGeom>
          <a:noFill/>
          <a:ln/>
        </p:spPr>
        <p:txBody>
          <a:bodyPr wrap="square" lIns="0" tIns="0" rIns="0" bIns="0" rtlCol="0" anchor="t"/>
          <a:lstStyle/>
          <a:p>
            <a:pPr indent="0" marL="0">
              <a:buNone/>
            </a:pPr>
            <a:r>
              <a:rPr lang="en-US" sz="1400" dirty="0">
                <a:solidFill>
                  <a:schemeClr val="tx2"/>
                </a:solidFill>
              </a:rPr>
              <a:t>A media focal point in each federation, full FIVB referee registration, and more referee clinics and mentoring.</a:t>
            </a:r>
            <a:endParaRPr lang="en-US" sz="14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5B6B85"/>
                </a:solidFill>
              </a:defRPr>
            </a:lvl1pPr>
          </a:lstStyle>
          <a:p>
            <a:pPr algn="r"/>
            <a:fld id="{F7021451-1387-4CA6-816F-3879F97B5CBC}" type="slidenum">
              <a:rPr b="0" lang="en-US"/>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p:nvPr>
            <p:ph idx="100" type="body" hasCustomPrompt="1"/>
          </p:nvPr>
        </p:nvSpPr>
        <p:spPr>
          <a:xfrm>
            <a:off x="548640" y="292608"/>
            <a:ext cx="11094415" cy="274320"/>
          </a:xfrm>
          <a:prstGeom prst="rect">
            <a:avLst/>
          </a:prstGeom>
          <a:noFill/>
          <a:ln/>
        </p:spPr>
        <p:txBody>
          <a:bodyPr wrap="square" lIns="0" tIns="0" rIns="0" bIns="0" rtlCol="0" anchor="ctr"/>
          <a:lstStyle/>
          <a:p>
            <a:pPr indent="0" marL="0">
              <a:buNone/>
            </a:pPr>
            <a:r>
              <a:rPr lang="en-US" sz="1200" b="1" spc="200" kern="0" dirty="0">
                <a:solidFill>
                  <a:schemeClr val="accent2"/>
                </a:solidFill>
              </a:rPr>
              <a:t>WITH OUR BEST WISHES</a:t>
            </a:r>
            <a:endParaRPr lang="en-US" sz="1200" dirty="0"/>
          </a:p>
        </p:txBody>
      </p:sp>
      <p:sp>
        <p:nvSpPr>
          <p:cNvPr id="3" name="Text 0"/>
          <p:cNvSpPr/>
          <p:nvPr>
            <p:ph idx="101" type="title" hasCustomPrompt="1"/>
          </p:nvPr>
        </p:nvSpPr>
        <p:spPr>
          <a:xfrm>
            <a:off x="548640" y="566928"/>
            <a:ext cx="10088575" cy="685800"/>
          </a:xfrm>
          <a:prstGeom prst="rect">
            <a:avLst/>
          </a:prstGeom>
          <a:noFill/>
          <a:ln/>
        </p:spPr>
        <p:txBody>
          <a:bodyPr wrap="square" lIns="0" tIns="0" rIns="0" bIns="0" rtlCol="0" anchor="ctr"/>
          <a:lstStyle/>
          <a:p>
            <a:pPr algn="l" indent="0" marL="0">
              <a:buNone/>
            </a:pPr>
            <a:r>
              <a:rPr lang="en-US" sz="3200" b="1" dirty="0">
                <a:solidFill>
                  <a:schemeClr val="bg1"/>
                </a:solidFill>
                <a:latin typeface="Arial" pitchFamily="34" charset="0"/>
                <a:ea typeface="Arial" pitchFamily="34" charset="-122"/>
                <a:cs typeface="Arial" pitchFamily="34" charset="-120"/>
              </a:rPr>
              <a:t>Rick Bevis</a:t>
            </a:r>
            <a:endParaRPr lang="en-US" sz="3200" dirty="0"/>
          </a:p>
        </p:txBody>
      </p:sp>
      <p:sp>
        <p:nvSpPr>
          <p:cNvPr id="4" name="Text 2"/>
          <p:cNvSpPr txBox="1"/>
          <p:nvPr/>
        </p:nvSpPr>
        <p:spPr>
          <a:xfrm>
            <a:off x="548640" y="1508760"/>
            <a:ext cx="7223760" cy="1188720"/>
          </a:xfrm>
          <a:prstGeom prst="rect">
            <a:avLst/>
          </a:prstGeom>
          <a:noFill/>
          <a:ln/>
        </p:spPr>
        <p:txBody>
          <a:bodyPr wrap="square" lIns="0" tIns="0" rIns="0" bIns="0" rtlCol="0" anchor="t"/>
          <a:lstStyle/>
          <a:p>
            <a:pPr indent="0" marL="0">
              <a:buNone/>
            </a:pPr>
            <a:r>
              <a:rPr lang="en-US" sz="1800" dirty="0">
                <a:solidFill>
                  <a:schemeClr val="bg1"/>
                </a:solidFill>
              </a:rPr>
              <a:t>Rick was seriously injured while on assignment in Bermuda in September 2026 and faces a long and challenging recovery. The ECVA family wishes him strength, comfort and a full recovery.</a:t>
            </a:r>
            <a:endParaRPr lang="en-US" sz="1800" dirty="0"/>
          </a:p>
        </p:txBody>
      </p:sp>
      <p:sp>
        <p:nvSpPr>
          <p:cNvPr id="5" name="Text 3"/>
          <p:cNvSpPr txBox="1"/>
          <p:nvPr/>
        </p:nvSpPr>
        <p:spPr>
          <a:xfrm>
            <a:off x="548640" y="2926080"/>
            <a:ext cx="7223760" cy="274320"/>
          </a:xfrm>
          <a:prstGeom prst="rect">
            <a:avLst/>
          </a:prstGeom>
          <a:noFill/>
          <a:ln/>
        </p:spPr>
        <p:txBody>
          <a:bodyPr wrap="square" lIns="0" tIns="0" rIns="0" bIns="0" rtlCol="0" anchor="t"/>
          <a:lstStyle/>
          <a:p>
            <a:pPr indent="0" marL="0">
              <a:buNone/>
            </a:pPr>
            <a:r>
              <a:rPr lang="en-US" sz="1200" b="1" spc="200" kern="0" dirty="0">
                <a:solidFill>
                  <a:schemeClr val="accent2"/>
                </a:solidFill>
              </a:rPr>
              <a:t>HIS WORK IN THE ECVA ZONE</a:t>
            </a:r>
            <a:endParaRPr lang="en-US" sz="1200" dirty="0"/>
          </a:p>
        </p:txBody>
      </p:sp>
      <p:sp>
        <p:nvSpPr>
          <p:cNvPr id="6" name="FIVB coach, Bermuda circle"/>
          <p:cNvSpPr/>
          <p:nvPr/>
        </p:nvSpPr>
        <p:spPr>
          <a:xfrm>
            <a:off x="548640" y="3337560"/>
            <a:ext cx="502920" cy="502920"/>
          </a:xfrm>
          <a:prstGeom prst="ellipse">
            <a:avLst/>
          </a:prstGeom>
          <a:solidFill>
            <a:schemeClr val="accent1"/>
          </a:solidFill>
          <a:ln/>
        </p:spPr>
      </p:sp>
      <p:pic>
        <p:nvPicPr>
          <p:cNvPr id="7" name="FIVB coach, Bermuda icon" descr="preencoded.png">    </p:cNvPr>
          <p:cNvPicPr>
            <a:picLocks noChangeAspect="1"/>
          </p:cNvPicPr>
          <p:nvPr/>
        </p:nvPicPr>
        <p:blipFill>
          <a:blip r:embed="rId1"/>
          <a:stretch>
            <a:fillRect/>
          </a:stretch>
        </p:blipFill>
        <p:spPr>
          <a:xfrm>
            <a:off x="684428" y="3473348"/>
            <a:ext cx="231343" cy="231343"/>
          </a:xfrm>
          <a:prstGeom prst="rect">
            <a:avLst/>
          </a:prstGeom>
        </p:spPr>
      </p:pic>
      <p:sp>
        <p:nvSpPr>
          <p:cNvPr id="8" name="Text 5"/>
          <p:cNvSpPr txBox="1"/>
          <p:nvPr/>
        </p:nvSpPr>
        <p:spPr>
          <a:xfrm>
            <a:off x="1234440" y="3300984"/>
            <a:ext cx="6949440" cy="310896"/>
          </a:xfrm>
          <a:prstGeom prst="rect">
            <a:avLst/>
          </a:prstGeom>
          <a:noFill/>
          <a:ln/>
        </p:spPr>
        <p:txBody>
          <a:bodyPr wrap="square" lIns="0" tIns="0" rIns="0" bIns="0" rtlCol="0" anchor="t"/>
          <a:lstStyle/>
          <a:p>
            <a:pPr indent="0" marL="0">
              <a:buNone/>
            </a:pPr>
            <a:r>
              <a:rPr lang="en-US" sz="1500" b="1" dirty="0">
                <a:solidFill>
                  <a:schemeClr val="bg1"/>
                </a:solidFill>
              </a:rPr>
              <a:t>FIVB coach, Bermuda</a:t>
            </a:r>
            <a:endParaRPr lang="en-US" sz="1500" dirty="0"/>
          </a:p>
        </p:txBody>
      </p:sp>
      <p:sp>
        <p:nvSpPr>
          <p:cNvPr id="9" name="Text 6"/>
          <p:cNvSpPr txBox="1"/>
          <p:nvPr/>
        </p:nvSpPr>
        <p:spPr>
          <a:xfrm>
            <a:off x="1234440" y="3602736"/>
            <a:ext cx="6949440" cy="274320"/>
          </a:xfrm>
          <a:prstGeom prst="rect">
            <a:avLst/>
          </a:prstGeom>
          <a:noFill/>
          <a:ln/>
        </p:spPr>
        <p:txBody>
          <a:bodyPr wrap="square" lIns="0" tIns="0" rIns="0" bIns="0" rtlCol="0" anchor="t"/>
          <a:lstStyle/>
          <a:p>
            <a:pPr indent="0" marL="0">
              <a:buNone/>
            </a:pPr>
            <a:r>
              <a:rPr lang="en-US" sz="1200" dirty="0">
                <a:solidFill>
                  <a:schemeClr val="bg2"/>
                </a:solidFill>
              </a:rPr>
              <a:t>Several seasons as the FIVB coach in Bermuda</a:t>
            </a:r>
            <a:endParaRPr lang="en-US" sz="1200" dirty="0"/>
          </a:p>
        </p:txBody>
      </p:sp>
      <p:sp>
        <p:nvSpPr>
          <p:cNvPr id="10" name="FIVB Beach Volleyball Coaches Courses, St. Kitts circle"/>
          <p:cNvSpPr/>
          <p:nvPr/>
        </p:nvSpPr>
        <p:spPr>
          <a:xfrm>
            <a:off x="548640" y="4050792"/>
            <a:ext cx="502920" cy="502920"/>
          </a:xfrm>
          <a:prstGeom prst="ellipse">
            <a:avLst/>
          </a:prstGeom>
          <a:solidFill>
            <a:schemeClr val="accent1"/>
          </a:solidFill>
          <a:ln/>
        </p:spPr>
      </p:sp>
      <p:pic>
        <p:nvPicPr>
          <p:cNvPr id="11" name="FIVB Beach Volleyball Coaches Courses, St. Kitts icon" descr="preencoded.png">    </p:cNvPr>
          <p:cNvPicPr>
            <a:picLocks noChangeAspect="1"/>
          </p:cNvPicPr>
          <p:nvPr/>
        </p:nvPicPr>
        <p:blipFill>
          <a:blip r:embed="rId2"/>
          <a:stretch>
            <a:fillRect/>
          </a:stretch>
        </p:blipFill>
        <p:spPr>
          <a:xfrm>
            <a:off x="684428" y="4186580"/>
            <a:ext cx="231343" cy="231343"/>
          </a:xfrm>
          <a:prstGeom prst="rect">
            <a:avLst/>
          </a:prstGeom>
        </p:spPr>
      </p:pic>
      <p:sp>
        <p:nvSpPr>
          <p:cNvPr id="12" name="Text 8"/>
          <p:cNvSpPr txBox="1"/>
          <p:nvPr/>
        </p:nvSpPr>
        <p:spPr>
          <a:xfrm>
            <a:off x="1234440" y="4014216"/>
            <a:ext cx="6949440" cy="310896"/>
          </a:xfrm>
          <a:prstGeom prst="rect">
            <a:avLst/>
          </a:prstGeom>
          <a:noFill/>
          <a:ln/>
        </p:spPr>
        <p:txBody>
          <a:bodyPr wrap="square" lIns="0" tIns="0" rIns="0" bIns="0" rtlCol="0" anchor="t"/>
          <a:lstStyle/>
          <a:p>
            <a:pPr indent="0" marL="0">
              <a:buNone/>
            </a:pPr>
            <a:r>
              <a:rPr lang="en-US" sz="1500" b="1" dirty="0">
                <a:solidFill>
                  <a:schemeClr val="bg1"/>
                </a:solidFill>
              </a:rPr>
              <a:t>FIVB Beach Volleyball Coaches Courses, St. Kitts</a:t>
            </a:r>
            <a:endParaRPr lang="en-US" sz="1500" dirty="0"/>
          </a:p>
        </p:txBody>
      </p:sp>
      <p:sp>
        <p:nvSpPr>
          <p:cNvPr id="13" name="Text 9"/>
          <p:cNvSpPr txBox="1"/>
          <p:nvPr/>
        </p:nvSpPr>
        <p:spPr>
          <a:xfrm>
            <a:off x="1234440" y="4315968"/>
            <a:ext cx="6949440" cy="274320"/>
          </a:xfrm>
          <a:prstGeom prst="rect">
            <a:avLst/>
          </a:prstGeom>
          <a:noFill/>
          <a:ln/>
        </p:spPr>
        <p:txBody>
          <a:bodyPr wrap="square" lIns="0" tIns="0" rIns="0" bIns="0" rtlCol="0" anchor="t"/>
          <a:lstStyle/>
          <a:p>
            <a:pPr indent="0" marL="0">
              <a:buNone/>
            </a:pPr>
            <a:r>
              <a:rPr lang="en-US" sz="1200" dirty="0">
                <a:solidFill>
                  <a:schemeClr val="bg2"/>
                </a:solidFill>
              </a:rPr>
              <a:t>Coaching instructor in 2023, 2024 and 2025, under ECVA's Knowledge Transfer projects</a:t>
            </a:r>
            <a:endParaRPr lang="en-US" sz="1200" dirty="0"/>
          </a:p>
        </p:txBody>
      </p:sp>
      <p:sp>
        <p:nvSpPr>
          <p:cNvPr id="14" name="Advanced Beach Coaches Seminar and Athlete Training Camp circle"/>
          <p:cNvSpPr/>
          <p:nvPr/>
        </p:nvSpPr>
        <p:spPr>
          <a:xfrm>
            <a:off x="548640" y="4764024"/>
            <a:ext cx="502920" cy="502920"/>
          </a:xfrm>
          <a:prstGeom prst="ellipse">
            <a:avLst/>
          </a:prstGeom>
          <a:solidFill>
            <a:schemeClr val="accent1"/>
          </a:solidFill>
          <a:ln/>
        </p:spPr>
      </p:sp>
      <p:pic>
        <p:nvPicPr>
          <p:cNvPr id="15" name="Advanced Beach Coaches Seminar and Athlete Training Camp icon" descr="preencoded.png">    </p:cNvPr>
          <p:cNvPicPr>
            <a:picLocks noChangeAspect="1"/>
          </p:cNvPicPr>
          <p:nvPr/>
        </p:nvPicPr>
        <p:blipFill>
          <a:blip r:embed="rId3"/>
          <a:stretch>
            <a:fillRect/>
          </a:stretch>
        </p:blipFill>
        <p:spPr>
          <a:xfrm>
            <a:off x="684428" y="4899812"/>
            <a:ext cx="231343" cy="231343"/>
          </a:xfrm>
          <a:prstGeom prst="rect">
            <a:avLst/>
          </a:prstGeom>
        </p:spPr>
      </p:pic>
      <p:sp>
        <p:nvSpPr>
          <p:cNvPr id="16" name="Text 11"/>
          <p:cNvSpPr txBox="1"/>
          <p:nvPr/>
        </p:nvSpPr>
        <p:spPr>
          <a:xfrm>
            <a:off x="1234440" y="4727448"/>
            <a:ext cx="6949440" cy="310896"/>
          </a:xfrm>
          <a:prstGeom prst="rect">
            <a:avLst/>
          </a:prstGeom>
          <a:noFill/>
          <a:ln/>
        </p:spPr>
        <p:txBody>
          <a:bodyPr wrap="square" lIns="0" tIns="0" rIns="0" bIns="0" rtlCol="0" anchor="t"/>
          <a:lstStyle/>
          <a:p>
            <a:pPr indent="0" marL="0">
              <a:buNone/>
            </a:pPr>
            <a:r>
              <a:rPr lang="en-US" sz="1500" b="1" dirty="0">
                <a:solidFill>
                  <a:schemeClr val="bg1"/>
                </a:solidFill>
              </a:rPr>
              <a:t>Advanced Beach Coaches Seminar and Athlete Training Camp</a:t>
            </a:r>
            <a:endParaRPr lang="en-US" sz="1500" dirty="0"/>
          </a:p>
        </p:txBody>
      </p:sp>
      <p:sp>
        <p:nvSpPr>
          <p:cNvPr id="17" name="Text 12"/>
          <p:cNvSpPr txBox="1"/>
          <p:nvPr/>
        </p:nvSpPr>
        <p:spPr>
          <a:xfrm>
            <a:off x="1234440" y="5029200"/>
            <a:ext cx="6949440" cy="274320"/>
          </a:xfrm>
          <a:prstGeom prst="rect">
            <a:avLst/>
          </a:prstGeom>
          <a:noFill/>
          <a:ln/>
        </p:spPr>
        <p:txBody>
          <a:bodyPr wrap="square" lIns="0" tIns="0" rIns="0" bIns="0" rtlCol="0" anchor="t"/>
          <a:lstStyle/>
          <a:p>
            <a:pPr indent="0" marL="0">
              <a:buNone/>
            </a:pPr>
            <a:r>
              <a:rPr lang="en-US" sz="1200" dirty="0">
                <a:solidFill>
                  <a:schemeClr val="bg2"/>
                </a:solidFill>
              </a:rPr>
              <a:t>Instructor · St. Kitts, July 2026</a:t>
            </a:r>
            <a:endParaRPr lang="en-US" sz="1200" dirty="0"/>
          </a:p>
        </p:txBody>
      </p:sp>
      <p:sp>
        <p:nvSpPr>
          <p:cNvPr id="18" name="FIVB Level 1 Coaches Course circle"/>
          <p:cNvSpPr/>
          <p:nvPr/>
        </p:nvSpPr>
        <p:spPr>
          <a:xfrm>
            <a:off x="548640" y="5477256"/>
            <a:ext cx="502920" cy="502920"/>
          </a:xfrm>
          <a:prstGeom prst="ellipse">
            <a:avLst/>
          </a:prstGeom>
          <a:solidFill>
            <a:schemeClr val="accent1"/>
          </a:solidFill>
          <a:ln/>
        </p:spPr>
      </p:sp>
      <p:pic>
        <p:nvPicPr>
          <p:cNvPr id="19" name="FIVB Level 1 Coaches Course icon" descr="preencoded.png">    </p:cNvPr>
          <p:cNvPicPr>
            <a:picLocks noChangeAspect="1"/>
          </p:cNvPicPr>
          <p:nvPr/>
        </p:nvPicPr>
        <p:blipFill>
          <a:blip r:embed="rId4"/>
          <a:stretch>
            <a:fillRect/>
          </a:stretch>
        </p:blipFill>
        <p:spPr>
          <a:xfrm>
            <a:off x="684428" y="5613044"/>
            <a:ext cx="231343" cy="231343"/>
          </a:xfrm>
          <a:prstGeom prst="rect">
            <a:avLst/>
          </a:prstGeom>
        </p:spPr>
      </p:pic>
      <p:sp>
        <p:nvSpPr>
          <p:cNvPr id="20" name="Text 14"/>
          <p:cNvSpPr txBox="1"/>
          <p:nvPr/>
        </p:nvSpPr>
        <p:spPr>
          <a:xfrm>
            <a:off x="1234440" y="5440680"/>
            <a:ext cx="6949440" cy="310896"/>
          </a:xfrm>
          <a:prstGeom prst="rect">
            <a:avLst/>
          </a:prstGeom>
          <a:noFill/>
          <a:ln/>
        </p:spPr>
        <p:txBody>
          <a:bodyPr wrap="square" lIns="0" tIns="0" rIns="0" bIns="0" rtlCol="0" anchor="t"/>
          <a:lstStyle/>
          <a:p>
            <a:pPr indent="0" marL="0">
              <a:buNone/>
            </a:pPr>
            <a:r>
              <a:rPr lang="en-US" sz="1500" b="1" dirty="0">
                <a:solidFill>
                  <a:schemeClr val="bg1"/>
                </a:solidFill>
              </a:rPr>
              <a:t>FIVB Level 1 Coaches Course</a:t>
            </a:r>
            <a:endParaRPr lang="en-US" sz="1500" dirty="0"/>
          </a:p>
        </p:txBody>
      </p:sp>
      <p:sp>
        <p:nvSpPr>
          <p:cNvPr id="21" name="Text 15"/>
          <p:cNvSpPr txBox="1"/>
          <p:nvPr/>
        </p:nvSpPr>
        <p:spPr>
          <a:xfrm>
            <a:off x="1234440" y="5742432"/>
            <a:ext cx="6949440" cy="274320"/>
          </a:xfrm>
          <a:prstGeom prst="rect">
            <a:avLst/>
          </a:prstGeom>
          <a:noFill/>
          <a:ln/>
        </p:spPr>
        <p:txBody>
          <a:bodyPr wrap="square" lIns="0" tIns="0" rIns="0" bIns="0" rtlCol="0" anchor="t"/>
          <a:lstStyle/>
          <a:p>
            <a:pPr indent="0" marL="0">
              <a:buNone/>
            </a:pPr>
            <a:r>
              <a:rPr lang="en-US" sz="1200" dirty="0">
                <a:solidFill>
                  <a:schemeClr val="bg2"/>
                </a:solidFill>
              </a:rPr>
              <a:t>Instructor; every participant certified · Tortola, August 2026</a:t>
            </a:r>
            <a:endParaRPr lang="en-US" sz="1200" dirty="0"/>
          </a:p>
        </p:txBody>
      </p:sp>
      <p:sp>
        <p:nvSpPr>
          <p:cNvPr id="22" name="photo frame"/>
          <p:cNvSpPr/>
          <p:nvPr/>
        </p:nvSpPr>
        <p:spPr>
          <a:xfrm>
            <a:off x="8732520" y="1417320"/>
            <a:ext cx="2697480" cy="4800600"/>
          </a:xfrm>
          <a:prstGeom prst="rect">
            <a:avLst/>
          </a:prstGeom>
          <a:solidFill>
            <a:srgbClr val="FFFFFF"/>
          </a:solidFill>
          <a:ln/>
        </p:spPr>
      </p:sp>
      <p:pic>
        <p:nvPicPr>
          <p:cNvPr id="23" name="Rick Bevis photo" descr="/home/claude/build/img/bevis.jpg">    </p:cNvPr>
          <p:cNvPicPr>
            <a:picLocks noChangeAspect="1"/>
          </p:cNvPicPr>
          <p:nvPr/>
        </p:nvPicPr>
        <p:blipFill>
          <a:blip r:embed="rId5"/>
          <a:srcRect l="0" r="0" t="0" b="0"/>
          <a:stretch/>
        </p:blipFill>
        <p:spPr>
          <a:xfrm>
            <a:off x="8842248" y="1527048"/>
            <a:ext cx="2478024" cy="4343400"/>
          </a:xfrm>
          <a:prstGeom prst="rect">
            <a:avLst/>
          </a:prstGeom>
        </p:spPr>
      </p:pic>
      <p:sp>
        <p:nvSpPr>
          <p:cNvPr id="24" name="Text 17"/>
          <p:cNvSpPr txBox="1"/>
          <p:nvPr/>
        </p:nvSpPr>
        <p:spPr>
          <a:xfrm>
            <a:off x="8732520" y="5897880"/>
            <a:ext cx="2697480" cy="274320"/>
          </a:xfrm>
          <a:prstGeom prst="rect">
            <a:avLst/>
          </a:prstGeom>
          <a:noFill/>
          <a:ln/>
        </p:spPr>
        <p:txBody>
          <a:bodyPr wrap="square" lIns="0" tIns="0" rIns="0" bIns="0" rtlCol="0" anchor="t"/>
          <a:lstStyle/>
          <a:p>
            <a:pPr algn="ctr" indent="0" marL="0">
              <a:buNone/>
            </a:pPr>
            <a:r>
              <a:rPr lang="en-US" sz="1000" i="1" dirty="0">
                <a:solidFill>
                  <a:schemeClr val="accent5"/>
                </a:solidFill>
              </a:rPr>
              <a:t>Rick Bevis, Tortola, August 2026</a:t>
            </a:r>
            <a:endParaRPr lang="en-US" sz="1000" dirty="0"/>
          </a:p>
        </p:txBody>
      </p:sp>
      <p:sp>
        <p:nvSpPr>
          <p:cNvPr id="25" name="Slide Number Placeholder 0"/>
          <p:cNvSpPr>
            <a:spLocks noGrp="1"/>
          </p:cNvSpPr>
          <p:nvPr>
            <p:ph type="sldNum" sz="quarter" idx="4294967295"/>
          </p:nvPr>
        </p:nvSpPr>
        <p:spPr>
          <a:xfrm>
            <a:off x="11183112" y="640080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rgbClr val="EEF3F8"/>
                </a:solidFill>
              </a:defRPr>
            </a:lvl1pPr>
          </a:lstStyle>
          <a:p>
            <a:pPr algn="r"/>
            <a:fld id="{F7021451-1387-4CA6-816F-3879F97B5CBC}" type="slidenum">
              <a:rPr b="0" lang="en-US"/>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pic>
        <p:nvPicPr>
          <p:cNvPr id="2" name="Darrion Roberts photo" descr="/home/claude/build/img/memoriam.jpg">    </p:cNvPr>
          <p:cNvPicPr>
            <a:picLocks noChangeAspect="1"/>
          </p:cNvPicPr>
          <p:nvPr/>
        </p:nvPicPr>
        <p:blipFill>
          <a:blip r:embed="rId1"/>
          <a:stretch>
            <a:fillRect/>
          </a:stretch>
        </p:blipFill>
        <p:spPr>
          <a:xfrm>
            <a:off x="6156655" y="0"/>
            <a:ext cx="6035040" cy="6858000"/>
          </a:xfrm>
          <a:prstGeom prst="rect">
            <a:avLst/>
          </a:prstGeom>
        </p:spPr>
      </p:pic>
      <p:sp>
        <p:nvSpPr>
          <p:cNvPr id="3" name="Text 0"/>
          <p:cNvSpPr txBox="1"/>
          <p:nvPr/>
        </p:nvSpPr>
        <p:spPr>
          <a:xfrm>
            <a:off x="548640" y="2011680"/>
            <a:ext cx="5120640" cy="320040"/>
          </a:xfrm>
          <a:prstGeom prst="rect">
            <a:avLst/>
          </a:prstGeom>
          <a:noFill/>
          <a:ln/>
        </p:spPr>
        <p:txBody>
          <a:bodyPr wrap="square" lIns="0" tIns="0" rIns="0" bIns="0" rtlCol="0" anchor="t"/>
          <a:lstStyle/>
          <a:p>
            <a:pPr indent="0" marL="0">
              <a:buNone/>
            </a:pPr>
            <a:r>
              <a:rPr lang="en-US" sz="1400" b="1" spc="300" kern="0" dirty="0">
                <a:solidFill>
                  <a:schemeClr val="accent2"/>
                </a:solidFill>
              </a:rPr>
              <a:t>IN MEMORIAM</a:t>
            </a:r>
            <a:endParaRPr lang="en-US" sz="1400" dirty="0"/>
          </a:p>
        </p:txBody>
      </p:sp>
      <p:sp>
        <p:nvSpPr>
          <p:cNvPr id="4" name="title"/>
          <p:cNvSpPr txBox="1"/>
          <p:nvPr/>
        </p:nvSpPr>
        <p:spPr>
          <a:xfrm>
            <a:off x="548640" y="2423160"/>
            <a:ext cx="5303520" cy="822960"/>
          </a:xfrm>
          <a:prstGeom prst="rect">
            <a:avLst/>
          </a:prstGeom>
          <a:noFill/>
          <a:ln/>
        </p:spPr>
        <p:txBody>
          <a:bodyPr wrap="square" lIns="0" tIns="0" rIns="0" bIns="0" rtlCol="0" anchor="ctr"/>
          <a:lstStyle/>
          <a:p>
            <a:pPr indent="0" marL="0">
              <a:buNone/>
            </a:pPr>
            <a:r>
              <a:rPr lang="en-US" sz="4400" b="1" dirty="0">
                <a:solidFill>
                  <a:schemeClr val="bg1"/>
                </a:solidFill>
                <a:latin typeface="Arial" pitchFamily="34" charset="0"/>
                <a:ea typeface="Arial" pitchFamily="34" charset="-122"/>
                <a:cs typeface="Arial" pitchFamily="34" charset="-120"/>
              </a:rPr>
              <a:t>Darrion Roberts</a:t>
            </a:r>
            <a:endParaRPr lang="en-US" sz="4400" dirty="0"/>
          </a:p>
        </p:txBody>
      </p:sp>
      <p:sp>
        <p:nvSpPr>
          <p:cNvPr id="5" name="Text 2"/>
          <p:cNvSpPr txBox="1"/>
          <p:nvPr/>
        </p:nvSpPr>
        <p:spPr>
          <a:xfrm>
            <a:off x="548640" y="3291840"/>
            <a:ext cx="5120640" cy="457200"/>
          </a:xfrm>
          <a:prstGeom prst="rect">
            <a:avLst/>
          </a:prstGeom>
          <a:noFill/>
          <a:ln/>
        </p:spPr>
        <p:txBody>
          <a:bodyPr wrap="square" lIns="0" tIns="0" rIns="0" bIns="0" rtlCol="0" anchor="t"/>
          <a:lstStyle/>
          <a:p>
            <a:pPr indent="0" marL="0">
              <a:buNone/>
            </a:pPr>
            <a:r>
              <a:rPr lang="en-US" sz="2400" b="1" dirty="0">
                <a:solidFill>
                  <a:schemeClr val="accent1"/>
                </a:solidFill>
              </a:rPr>
              <a:t>1994 – 2026</a:t>
            </a:r>
            <a:endParaRPr lang="en-US" sz="2400" dirty="0"/>
          </a:p>
        </p:txBody>
      </p:sp>
      <p:sp>
        <p:nvSpPr>
          <p:cNvPr id="6" name="Text 3"/>
          <p:cNvSpPr txBox="1"/>
          <p:nvPr/>
        </p:nvSpPr>
        <p:spPr>
          <a:xfrm>
            <a:off x="548640" y="4023360"/>
            <a:ext cx="5120640" cy="1280160"/>
          </a:xfrm>
          <a:prstGeom prst="rect">
            <a:avLst/>
          </a:prstGeom>
          <a:noFill/>
          <a:ln/>
        </p:spPr>
        <p:txBody>
          <a:bodyPr wrap="square" lIns="0" tIns="0" rIns="0" bIns="0" rtlCol="0" anchor="t"/>
          <a:lstStyle/>
          <a:p>
            <a:pPr indent="0" marL="0">
              <a:spcAft>
                <a:spcPts val="400"/>
              </a:spcAft>
              <a:buNone/>
            </a:pPr>
            <a:r>
              <a:rPr lang="en-US" sz="2000" dirty="0">
                <a:solidFill>
                  <a:schemeClr val="bg2"/>
                </a:solidFill>
              </a:rPr>
              <a:t>National Libero</a:t>
            </a:r>
            <a:endParaRPr lang="en-US" sz="2000" dirty="0"/>
          </a:p>
          <a:p>
            <a:pPr indent="0" marL="0">
              <a:spcAft>
                <a:spcPts val="400"/>
              </a:spcAft>
              <a:buNone/>
            </a:pPr>
            <a:r>
              <a:rPr lang="en-US" sz="2000" dirty="0">
                <a:solidFill>
                  <a:schemeClr val="bg2"/>
                </a:solidFill>
              </a:rPr>
              <a:t>ECVA Scorer</a:t>
            </a:r>
            <a:endParaRPr lang="en-US" sz="2000" dirty="0"/>
          </a:p>
          <a:p>
            <a:pPr indent="0" marL="0">
              <a:spcAft>
                <a:spcPts val="400"/>
              </a:spcAft>
              <a:buNone/>
            </a:pPr>
            <a:r>
              <a:rPr lang="en-US" sz="2000" dirty="0">
                <a:solidFill>
                  <a:schemeClr val="bg2"/>
                </a:solidFill>
              </a:rPr>
              <a:t>Student of the Game</a:t>
            </a:r>
            <a:endParaRPr lang="en-US" sz="20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pic>
        <p:nvPicPr>
          <p:cNvPr id="2" name="Tortola medallists photo" descr="/home/claude/build/img/banner.jpg">    </p:cNvPr>
          <p:cNvPicPr>
            <a:picLocks noChangeAspect="1"/>
          </p:cNvPicPr>
          <p:nvPr/>
        </p:nvPicPr>
        <p:blipFill>
          <a:blip r:embed="rId1"/>
          <a:stretch>
            <a:fillRect/>
          </a:stretch>
        </p:blipFill>
        <p:spPr>
          <a:xfrm>
            <a:off x="0" y="0"/>
            <a:ext cx="12191695" cy="3840480"/>
          </a:xfrm>
          <a:prstGeom prst="rect">
            <a:avLst/>
          </a:prstGeom>
        </p:spPr>
      </p:pic>
      <p:sp>
        <p:nvSpPr>
          <p:cNvPr id="3" name="title"/>
          <p:cNvSpPr txBox="1"/>
          <p:nvPr/>
        </p:nvSpPr>
        <p:spPr>
          <a:xfrm>
            <a:off x="548640" y="4114800"/>
            <a:ext cx="5486400" cy="777240"/>
          </a:xfrm>
          <a:prstGeom prst="rect">
            <a:avLst/>
          </a:prstGeom>
          <a:noFill/>
          <a:ln/>
        </p:spPr>
        <p:txBody>
          <a:bodyPr wrap="square" lIns="0" tIns="0" rIns="0" bIns="0" rtlCol="0" anchor="ctr"/>
          <a:lstStyle/>
          <a:p>
            <a:pPr indent="0" marL="0">
              <a:buNone/>
            </a:pPr>
            <a:r>
              <a:rPr lang="en-US" sz="4400" b="1" dirty="0">
                <a:solidFill>
                  <a:schemeClr val="bg1"/>
                </a:solidFill>
                <a:latin typeface="Arial" pitchFamily="34" charset="0"/>
                <a:ea typeface="Arial" pitchFamily="34" charset="-122"/>
                <a:cs typeface="Arial" pitchFamily="34" charset="-120"/>
              </a:rPr>
              <a:t>Thank you</a:t>
            </a:r>
            <a:endParaRPr lang="en-US" sz="4400" dirty="0"/>
          </a:p>
        </p:txBody>
      </p:sp>
      <p:sp>
        <p:nvSpPr>
          <p:cNvPr id="4" name="Text 1"/>
          <p:cNvSpPr txBox="1"/>
          <p:nvPr/>
        </p:nvSpPr>
        <p:spPr>
          <a:xfrm>
            <a:off x="548640" y="4937760"/>
            <a:ext cx="5486400" cy="685800"/>
          </a:xfrm>
          <a:prstGeom prst="rect">
            <a:avLst/>
          </a:prstGeom>
          <a:noFill/>
          <a:ln/>
        </p:spPr>
        <p:txBody>
          <a:bodyPr wrap="square" lIns="0" tIns="0" rIns="0" bIns="0" rtlCol="0" anchor="t"/>
          <a:lstStyle/>
          <a:p>
            <a:pPr indent="0" marL="0">
              <a:buNone/>
            </a:pPr>
            <a:r>
              <a:rPr lang="en-US" sz="1600" b="1" dirty="0">
                <a:solidFill>
                  <a:schemeClr val="accent2"/>
                </a:solidFill>
              </a:rPr>
              <a:t>Glenn Quinlan</a:t>
            </a:r>
            <a:endParaRPr lang="en-US" sz="1600" dirty="0"/>
          </a:p>
          <a:p>
            <a:pPr indent="0" marL="0">
              <a:buNone/>
            </a:pPr>
            <a:r>
              <a:rPr lang="en-US" sz="1600" dirty="0">
                <a:solidFill>
                  <a:schemeClr val="bg2"/>
                </a:solidFill>
              </a:rPr>
              <a:t>President, ECVA</a:t>
            </a:r>
            <a:endParaRPr lang="en-US" sz="1600" dirty="0"/>
          </a:p>
        </p:txBody>
      </p:sp>
      <p:sp>
        <p:nvSpPr>
          <p:cNvPr id="5" name="logo tile"/>
          <p:cNvSpPr/>
          <p:nvPr/>
        </p:nvSpPr>
        <p:spPr>
          <a:xfrm>
            <a:off x="4846320" y="4206240"/>
            <a:ext cx="1097280" cy="1170432"/>
          </a:xfrm>
          <a:prstGeom prst="roundRect">
            <a:avLst>
              <a:gd name="adj" fmla="val 8333"/>
            </a:avLst>
          </a:prstGeom>
          <a:solidFill>
            <a:srgbClr val="FFFFFF"/>
          </a:solidFill>
          <a:ln/>
        </p:spPr>
      </p:sp>
      <p:pic>
        <p:nvPicPr>
          <p:cNvPr id="6" name="ECVA logo" descr="/home/claude/build/img/logo.jpg">    </p:cNvPr>
          <p:cNvPicPr>
            <a:picLocks noChangeAspect="1"/>
          </p:cNvPicPr>
          <p:nvPr/>
        </p:nvPicPr>
        <p:blipFill>
          <a:blip r:embed="rId2"/>
          <a:stretch>
            <a:fillRect/>
          </a:stretch>
        </p:blipFill>
        <p:spPr>
          <a:xfrm>
            <a:off x="4937760" y="4261104"/>
            <a:ext cx="914400" cy="1005840"/>
          </a:xfrm>
          <a:prstGeom prst="rect">
            <a:avLst/>
          </a:prstGeom>
        </p:spPr>
      </p:pic>
      <p:sp>
        <p:nvSpPr>
          <p:cNvPr id="7" name="Text 3"/>
          <p:cNvSpPr txBox="1"/>
          <p:nvPr/>
        </p:nvSpPr>
        <p:spPr>
          <a:xfrm>
            <a:off x="548640" y="5852160"/>
            <a:ext cx="5486400" cy="320040"/>
          </a:xfrm>
          <a:prstGeom prst="rect">
            <a:avLst/>
          </a:prstGeom>
          <a:noFill/>
          <a:ln/>
        </p:spPr>
        <p:txBody>
          <a:bodyPr wrap="square" lIns="0" tIns="0" rIns="0" bIns="0" rtlCol="0" anchor="t"/>
          <a:lstStyle/>
          <a:p>
            <a:pPr indent="0" marL="0">
              <a:buNone/>
            </a:pPr>
            <a:r>
              <a:rPr lang="en-US" sz="1400" b="1" dirty="0">
                <a:solidFill>
                  <a:schemeClr val="bg1"/>
                </a:solidFill>
              </a:rPr>
              <a:t>ecvolleyball.com</a:t>
            </a:r>
            <a:endParaRPr lang="en-US" sz="1400" dirty="0"/>
          </a:p>
        </p:txBody>
      </p:sp>
      <p:sp>
        <p:nvSpPr>
          <p:cNvPr id="8" name="Text 4"/>
          <p:cNvSpPr txBox="1"/>
          <p:nvPr/>
        </p:nvSpPr>
        <p:spPr>
          <a:xfrm>
            <a:off x="6400800" y="4160520"/>
            <a:ext cx="5242255" cy="2011680"/>
          </a:xfrm>
          <a:prstGeom prst="rect">
            <a:avLst/>
          </a:prstGeom>
          <a:noFill/>
          <a:ln/>
        </p:spPr>
        <p:txBody>
          <a:bodyPr wrap="square" lIns="0" tIns="0" rIns="0" bIns="0" rtlCol="0" anchor="t"/>
          <a:lstStyle/>
          <a:p>
            <a:pPr indent="0" marL="0">
              <a:spcAft>
                <a:spcPts val="400"/>
              </a:spcAft>
              <a:buNone/>
            </a:pPr>
            <a:r>
              <a:rPr lang="en-US" sz="1300" b="1" dirty="0">
                <a:solidFill>
                  <a:schemeClr val="accent1"/>
                </a:solidFill>
              </a:rPr>
              <a:t>With thanks to</a:t>
            </a:r>
            <a:endParaRPr lang="en-US" sz="1300" dirty="0"/>
          </a:p>
          <a:p>
            <a:pPr indent="0" marL="0">
              <a:spcAft>
                <a:spcPts val="400"/>
              </a:spcAft>
              <a:buNone/>
            </a:pPr>
            <a:r>
              <a:rPr lang="en-US" sz="1300" dirty="0">
                <a:solidFill>
                  <a:schemeClr val="bg2"/>
                </a:solidFill>
              </a:rPr>
              <a:t>Vice President Sabinah Clement, Treasurer Wilbur Harrigan OBE, Secretary General Shayne Felicien and Elvin Henríquez; NORCECA and President Cristóbal Marte Hoffiz, the FIVB, Olympic Solidarity, SKNOC and SLOC; our host federations; the instructors, officials, volunteers and commissions who delivered the year.</a:t>
            </a:r>
            <a:endParaRPr lang="en-US" sz="1300" dirty="0"/>
          </a:p>
        </p:txBody>
      </p:sp>
    </p:spTree>
  </p:cSld>
  <p:clrMapOvr>
    <a:masterClrMapping/>
  </p:clrMapOvr>
</p:sld>
</file>

<file path=ppt/theme/theme1.xml><?xml version="1.0" encoding="utf-8"?>
<a:theme xmlns:a="http://schemas.openxmlformats.org/drawingml/2006/main" name="ECVA Technical">
  <a:themeElements>
    <a:clrScheme name="ECVA Technical">
      <a:dk1>
        <a:srgbClr val="0B1F3A"/>
      </a:dk1>
      <a:lt1>
        <a:srgbClr val="FFFFFF"/>
      </a:lt1>
      <a:dk2>
        <a:srgbClr val="1D3557"/>
      </a:dk2>
      <a:lt2>
        <a:srgbClr val="EEF3F8"/>
      </a:lt2>
      <a:accent1>
        <a:srgbClr val="00A3A3"/>
      </a:accent1>
      <a:accent2>
        <a:srgbClr val="F2B705"/>
      </a:accent2>
      <a:accent3>
        <a:srgbClr val="E4572E"/>
      </a:accent3>
      <a:accent4>
        <a:srgbClr val="2E86AB"/>
      </a:accent4>
      <a:accent5>
        <a:srgbClr val="5B6B85"/>
      </a:accent5>
      <a:accent6>
        <a:srgbClr val="2FA36B"/>
      </a:accent6>
      <a:hlink>
        <a:srgbClr val="2E86AB"/>
      </a:hlink>
      <a:folHlink>
        <a:srgbClr val="5B6B85"/>
      </a:folHlink>
    </a:clrScheme>
    <a:fontScheme name="ECVA Technical">
      <a:majorFont>
        <a:latin typeface="Arial"/>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268854577B8CD49A60E7E9D97E75251" ma:contentTypeVersion="20" ma:contentTypeDescription="Create a new document." ma:contentTypeScope="" ma:versionID="4a6b43cec54275b5d8d658c796b304c6">
  <xsd:schema xmlns:xsd="http://www.w3.org/2001/XMLSchema" xmlns:xs="http://www.w3.org/2001/XMLSchema" xmlns:p="http://schemas.microsoft.com/office/2006/metadata/properties" xmlns:ns2="e5db1493-8468-46a1-84ee-cbde45707b83" xmlns:ns3="6c0d9153-0a21-4502-9601-b7087e45752d" targetNamespace="http://schemas.microsoft.com/office/2006/metadata/properties" ma:root="true" ma:fieldsID="8b12da855ab1bba272b991d720571188" ns2:_="" ns3:_="">
    <xsd:import namespace="e5db1493-8468-46a1-84ee-cbde45707b83"/>
    <xsd:import namespace="6c0d9153-0a21-4502-9601-b7087e45752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Funder"/>
                <xsd:element ref="ns2:Status"/>
                <xsd:element ref="ns2:Document_x0020_Type"/>
                <xsd:element ref="ns2:Grant_x0020_Year"/>
                <xsd:element ref="ns2:NF" minOccurs="0"/>
                <xsd:element ref="ns2:Financial_x0020_Record_x0020_Exists"/>
                <xsd:element ref="ns2:Finance_x0020_Document_x0020_Link"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db1493-8468-46a1-84ee-cbde45707b8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Funder" ma:index="11" ma:displayName="Funder" ma:format="Dropdown" ma:internalName="Funder">
      <xsd:simpleType>
        <xsd:restriction base="dms:Choice">
          <xsd:enumeration value="NORCECA"/>
          <xsd:enumeration value="FIVB"/>
          <xsd:enumeration value="IOC/Olympic Solidarity"/>
          <xsd:enumeration value="PanAm Sports"/>
          <xsd:enumeration value="Other"/>
        </xsd:restriction>
      </xsd:simpleType>
    </xsd:element>
    <xsd:element name="Status" ma:index="12" ma:displayName="Status" ma:format="Dropdown" ma:internalName="Status">
      <xsd:simpleType>
        <xsd:restriction base="dms:Choice">
          <xsd:enumeration value="Draft"/>
          <xsd:enumeration value="Submitted"/>
          <xsd:enumeration value="Approved"/>
          <xsd:enumeration value="Paid"/>
          <xsd:enumeration value="Closed"/>
        </xsd:restriction>
      </xsd:simpleType>
    </xsd:element>
    <xsd:element name="Document_x0020_Type" ma:index="13" ma:displayName="Document Type" ma:format="Dropdown" ma:internalName="Document_x0020_Type">
      <xsd:simpleType>
        <xsd:restriction base="dms:Choice">
          <xsd:enumeration value="Grant Request"/>
          <xsd:enumeration value="Grant Approval"/>
          <xsd:enumeration value="Packing List"/>
          <xsd:enumeration value="NF Allocation"/>
          <xsd:enumeration value="NF Acknowledgement"/>
          <xsd:enumeration value="Shipping Document"/>
          <xsd:enumeration value="Logistics Correspondence"/>
          <xsd:enumeration value="Inventory Record"/>
          <xsd:enumeration value="Deployment Record"/>
          <xsd:enumeration value="Other"/>
        </xsd:restriction>
      </xsd:simpleType>
    </xsd:element>
    <xsd:element name="Grant_x0020_Year" ma:index="14" ma:displayName="Grant Year" ma:format="Dropdown" ma:internalName="Grant_x0020_Year">
      <xsd:simpleType>
        <xsd:restriction base="dms:Choice">
          <xsd:enumeration value="2024"/>
          <xsd:enumeration value="2025"/>
          <xsd:enumeration value="2026"/>
        </xsd:restriction>
      </xsd:simpleType>
    </xsd:element>
    <xsd:element name="NF" ma:index="15" nillable="true" ma:displayName="NF" ma:format="Dropdown" ma:indexed="true" ma:internalName="NF">
      <xsd:simpleType>
        <xsd:restriction base="dms:Choice">
          <xsd:enumeration value="GRN"/>
          <xsd:enumeration value="VIN"/>
          <xsd:enumeration value="LCA"/>
          <xsd:enumeration value="DMA"/>
          <xsd:enumeration value="MNI"/>
          <xsd:enumeration value="ANT"/>
          <xsd:enumeration value="SAB"/>
          <xsd:enumeration value="EUX"/>
          <xsd:enumeration value="SKN"/>
          <xsd:enumeration value="AGU"/>
          <xsd:enumeration value="SXM"/>
          <xsd:enumeration value="SMA"/>
          <xsd:enumeration value="IVB"/>
          <xsd:enumeration value="BER"/>
        </xsd:restriction>
      </xsd:simpleType>
    </xsd:element>
    <xsd:element name="Financial_x0020_Record_x0020_Exists" ma:index="16" ma:displayName="Financial Record Exists" ma:default="No" ma:format="Dropdown" ma:internalName="Financial_x0020_Record_x0020_Exists">
      <xsd:simpleType>
        <xsd:restriction base="dms:Choice">
          <xsd:enumeration value="Yes"/>
          <xsd:enumeration value="No"/>
        </xsd:restriction>
      </xsd:simpleType>
    </xsd:element>
    <xsd:element name="Finance_x0020_Document_x0020_Link" ma:index="17" nillable="true" ma:displayName="Finance Document Link" ma:format="Hyperlink" ma:internalName="Finance_x0020_Document_x0020_Link">
      <xsd:complexType>
        <xsd:complexContent>
          <xsd:extension base="dms:URL">
            <xsd:sequence>
              <xsd:element name="Url" type="dms:ValidUrl" minOccurs="0" nillable="true"/>
              <xsd:element name="Description" type="xsd:string" nillable="true"/>
            </xsd:sequence>
          </xsd:extension>
        </xsd:complexContent>
      </xsd:complex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5dc60d46-62b9-4f80-92a4-38236aba7b0b" ma:termSetId="09814cd3-568e-fe90-9814-8d621ff8fb84" ma:anchorId="fba54fb3-c3e1-fe81-a776-ca4b69148c4d" ma:open="true" ma:isKeyword="false">
      <xsd:complexType>
        <xsd:sequence>
          <xsd:element ref="pc:Terms" minOccurs="0" maxOccurs="1"/>
        </xsd:sequence>
      </xsd:complexType>
    </xsd:element>
    <xsd:element name="MediaServiceOCR" ma:index="25" nillable="true" ma:displayName="Extracted Text" ma:internalName="MediaServiceOCR" ma:readOnly="true">
      <xsd:simpleType>
        <xsd:restriction base="dms:Note">
          <xsd:maxLength value="255"/>
        </xsd:restriction>
      </xsd:simpleType>
    </xsd:element>
    <xsd:element name="MediaServiceBillingMetadata" ma:index="26" nillable="true" ma:displayName="MediaServiceBillingMetadata" ma:hidden="true" ma:internalName="MediaServiceBillingMetadata" ma:readOnly="true">
      <xsd:simpleType>
        <xsd:restriction base="dms:Note"/>
      </xsd:simpleType>
    </xsd:element>
    <xsd:element name="MediaServiceLocation" ma:index="27"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c0d9153-0a21-4502-9601-b7087e45752d" elementFormDefault="qualified">
    <xsd:import namespace="http://schemas.microsoft.com/office/2006/documentManagement/types"/>
    <xsd:import namespace="http://schemas.microsoft.com/office/infopath/2007/PartnerControls"/>
    <xsd:element name="TaxCatchAll" ma:index="24" nillable="true" ma:displayName="Taxonomy Catch All Column" ma:hidden="true" ma:list="{f725ea9b-731a-411e-9373-c78104da7483}" ma:internalName="TaxCatchAll" ma:showField="CatchAllData" ma:web="6c0d9153-0a21-4502-9601-b7087e45752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Financial_x0020_Record_x0020_Exists xmlns="e5db1493-8468-46a1-84ee-cbde45707b83">No</Financial_x0020_Record_x0020_Exists>
    <TaxCatchAll xmlns="6c0d9153-0a21-4502-9601-b7087e45752d" xsi:nil="true"/>
    <Grant_x0020_Year xmlns="e5db1493-8468-46a1-84ee-cbde45707b83"/>
    <lcf76f155ced4ddcb4097134ff3c332f xmlns="e5db1493-8468-46a1-84ee-cbde45707b83">
      <Terms xmlns="http://schemas.microsoft.com/office/infopath/2007/PartnerControls"/>
    </lcf76f155ced4ddcb4097134ff3c332f>
    <Status xmlns="e5db1493-8468-46a1-84ee-cbde45707b83"/>
    <Finance_x0020_Document_x0020_Link xmlns="e5db1493-8468-46a1-84ee-cbde45707b83">
      <Url xsi:nil="true"/>
      <Description xsi:nil="true"/>
    </Finance_x0020_Document_x0020_Link>
    <NF xmlns="e5db1493-8468-46a1-84ee-cbde45707b83" xsi:nil="true"/>
    <Funder xmlns="e5db1493-8468-46a1-84ee-cbde45707b83"/>
    <Document_x0020_Type xmlns="e5db1493-8468-46a1-84ee-cbde45707b83"/>
  </documentManagement>
</p:properties>
</file>

<file path=customXml/itemProps1.xml><?xml version="1.0" encoding="utf-8"?>
<ds:datastoreItem xmlns:ds="http://schemas.openxmlformats.org/officeDocument/2006/customXml" ds:itemID="{03248B3E-D9FD-47C1-AB3E-156B3E2F76D4}"/>
</file>

<file path=customXml/itemProps2.xml><?xml version="1.0" encoding="utf-8"?>
<ds:datastoreItem xmlns:ds="http://schemas.openxmlformats.org/officeDocument/2006/customXml" ds:itemID="{FD766AC7-0E79-4F4F-8C07-15723DD4115D}"/>
</file>

<file path=customXml/itemProps3.xml><?xml version="1.0" encoding="utf-8"?>
<ds:datastoreItem xmlns:ds="http://schemas.openxmlformats.org/officeDocument/2006/customXml" ds:itemID="{53AE684A-5D15-44B0-B6DE-6BF8FF93DC63}"/>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27</Slides>
  <Notes>27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27</vt:i4>
      </vt:variant>
    </vt:vector>
  </HeadingPairs>
  <TitlesOfParts>
    <vt:vector size="30"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vector>
  </TitlesOfParts>
  <Company>Eastern Caribbean Volleyball Association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ECVA President's Report 2025–2026</dc:title>
  <dc:subject>PptxGenJS Presentation</dc:subject>
  <dc:creator>Glenn Quinlan, ECVA President</dc:creator>
  <cp:lastModifiedBy>Glenn Quinlan, ECVA President</cp:lastModifiedBy>
  <cp:revision>1</cp:revision>
  <dcterms:created xsi:type="dcterms:W3CDTF">2026-10-30T15:30:03Z</dcterms:created>
  <dcterms:modified xsi:type="dcterms:W3CDTF">2026-10-30T15:30:03Z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0x0101001268854577B8CD49A60E7E9D97E75251</vt:lpwstr>
  </property>
</Properties>
</file>