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6" r:id="rId5"/>
    <p:sldMasterId id="2147483725" r:id="rId6"/>
  </p:sldMasterIdLst>
  <p:notesMasterIdLst>
    <p:notesMasterId r:id="rId31"/>
  </p:notesMasterIdLst>
  <p:sldIdLst>
    <p:sldId id="256" r:id="rId7"/>
    <p:sldId id="257" r:id="rId8"/>
    <p:sldId id="4108" r:id="rId9"/>
    <p:sldId id="4109" r:id="rId10"/>
    <p:sldId id="4115" r:id="rId11"/>
    <p:sldId id="4110" r:id="rId12"/>
    <p:sldId id="4111" r:id="rId13"/>
    <p:sldId id="4113" r:id="rId14"/>
    <p:sldId id="4112" r:id="rId15"/>
    <p:sldId id="258" r:id="rId16"/>
    <p:sldId id="263" r:id="rId17"/>
    <p:sldId id="4116" r:id="rId18"/>
    <p:sldId id="268" r:id="rId19"/>
    <p:sldId id="264" r:id="rId20"/>
    <p:sldId id="266" r:id="rId21"/>
    <p:sldId id="309" r:id="rId22"/>
    <p:sldId id="294" r:id="rId23"/>
    <p:sldId id="314" r:id="rId24"/>
    <p:sldId id="316" r:id="rId25"/>
    <p:sldId id="321" r:id="rId26"/>
    <p:sldId id="4114" r:id="rId27"/>
    <p:sldId id="4086" r:id="rId28"/>
    <p:sldId id="262" r:id="rId29"/>
    <p:sldId id="4117" r:id="rId30"/>
  </p:sldIdLst>
  <p:sldSz cx="12192000" cy="6858000"/>
  <p:notesSz cx="7013575" cy="92995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092"/>
    <a:srgbClr val="2E35CF"/>
    <a:srgbClr val="0B286C"/>
    <a:srgbClr val="1E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48F30-0D41-461E-8C68-4A08E34D5A04}" v="7" dt="2025-12-11T13:36:58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736" y="0"/>
            <a:ext cx="3039216" cy="466594"/>
          </a:xfrm>
          <a:prstGeom prst="rect">
            <a:avLst/>
          </a:prstGeom>
        </p:spPr>
        <p:txBody>
          <a:bodyPr vert="horz" lIns="93214" tIns="46607" rIns="93214" bIns="46607" rtlCol="0"/>
          <a:lstStyle>
            <a:lvl1pPr algn="r">
              <a:defRPr sz="1200"/>
            </a:lvl1pPr>
          </a:lstStyle>
          <a:p>
            <a:fld id="{633EF161-8561-4EA0-AE8C-AF9119E7E4B8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14" tIns="46607" rIns="93214" bIns="4660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75420"/>
            <a:ext cx="5610860" cy="3661708"/>
          </a:xfrm>
          <a:prstGeom prst="rect">
            <a:avLst/>
          </a:prstGeom>
        </p:spPr>
        <p:txBody>
          <a:bodyPr vert="horz" lIns="93214" tIns="46607" rIns="93214" bIns="466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2736" y="8832983"/>
            <a:ext cx="3039216" cy="466593"/>
          </a:xfrm>
          <a:prstGeom prst="rect">
            <a:avLst/>
          </a:prstGeom>
        </p:spPr>
        <p:txBody>
          <a:bodyPr vert="horz" lIns="93214" tIns="46607" rIns="93214" bIns="46607" rtlCol="0" anchor="b"/>
          <a:lstStyle>
            <a:lvl1pPr algn="r">
              <a:defRPr sz="1200"/>
            </a:lvl1pPr>
          </a:lstStyle>
          <a:p>
            <a:fld id="{4961A216-28BE-4D0B-A48A-FE21A5531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4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governance documents are essential for credibility and stability in sport.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2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admission for any member other than teams, clubs or associations.  </a:t>
            </a:r>
          </a:p>
          <a:p>
            <a:r>
              <a:rPr lang="en-US" dirty="0"/>
              <a:t>Possibility that associations have teams or clubs so two bites at membership.</a:t>
            </a:r>
          </a:p>
          <a:p>
            <a:r>
              <a:rPr lang="en-US" dirty="0"/>
              <a:t>Documentation requirements are onerous</a:t>
            </a:r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Reinforce importance of communicating rules and consistent enforcement.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69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5D120-1242-99FF-6C85-4B294E624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9DF5DE-2556-5A6F-C29A-B31F1C6F0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24E41-3DD5-1F01-C453-8C89AD8DF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reminder that strong governance protects the sport and its athletes.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34C4B-AA3B-CF0D-6AA7-52B6B7983B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PPT Lorem ipsum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BCDCA-68AF-1899-1102-30CE1CA25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92610-D583-B145-909D-52228B019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75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why NFs must have strong constitutions/by-laws.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5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how poor governance can damage reputation; </a:t>
            </a:r>
            <a:r>
              <a:rPr lang="en-US" dirty="0" err="1"/>
              <a:t>emphasise</a:t>
            </a:r>
            <a:r>
              <a:rPr lang="en-US" dirty="0"/>
              <a:t> trust with public, sponsors, and IFs.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3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Walk through the foundational elements and why each is critical for transparency.  Emphasis on – AGM and </a:t>
            </a:r>
            <a:r>
              <a:rPr lang="en-US" dirty="0" err="1"/>
              <a:t>cvoting</a:t>
            </a:r>
            <a:r>
              <a:rPr lang="en-US" dirty="0"/>
              <a:t> rights, election procedures, board composition and amendment process.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7268E-1AD8-A643-036B-AA11FCE01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D61DBF-E6FC-4320-8652-3D9FE2996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2CF77-E12A-6B50-E556-F2EE59C8F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Walk through the foundational elements and why each is critical for transparency.  Emphasis on – AGM and </a:t>
            </a:r>
            <a:r>
              <a:rPr lang="en-US" dirty="0" err="1"/>
              <a:t>cvoting</a:t>
            </a:r>
            <a:r>
              <a:rPr lang="en-US" dirty="0"/>
              <a:t> rights, election procedures, board composition and amendment process.</a:t>
            </a:r>
          </a:p>
          <a:p>
            <a:endParaRPr lang="en-V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58B6-222A-E97F-9655-DD854248C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7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that by-laws </a:t>
            </a:r>
            <a:r>
              <a:rPr lang="en-US" dirty="0" err="1"/>
              <a:t>operationalise</a:t>
            </a:r>
            <a:r>
              <a:rPr lang="en-US" dirty="0"/>
              <a:t> the constitution and provide daily governance clarity.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2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 on risk mitigation, credibility, and long-term federation health.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4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Emphasise</a:t>
            </a:r>
            <a:r>
              <a:rPr lang="en-US" dirty="0"/>
              <a:t> alignment with IF standards and national laws; stress need for periodic review.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22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real examples of pitfalls (anonymous) and consequences.</a:t>
            </a:r>
          </a:p>
          <a:p>
            <a:endParaRPr lang="en-V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1A216-28BE-4D0B-A48A-FE21A55313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5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999FC6-976B-80A3-9EC1-86FE7DE528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96466" y="6092357"/>
            <a:ext cx="1105987" cy="61876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C153221-8D98-4489-5537-C488981D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06" y="1939833"/>
            <a:ext cx="9771017" cy="1678577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4CDAD87A-B5AF-95F3-3CD1-500E3DC4B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606" y="3762102"/>
            <a:ext cx="9771017" cy="1489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161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2B124C3-D3BD-4186-0455-920928B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670560"/>
            <a:ext cx="10874693" cy="505097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8F9C681B-8B47-A01F-5FFD-6077C11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49" y="5077096"/>
            <a:ext cx="3387634" cy="780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605F8FEB-E0E8-7CCC-0E3B-6189FF5BBB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350" y="1463040"/>
            <a:ext cx="3387634" cy="3431177"/>
          </a:xfrm>
          <a:prstGeom prst="round2DiagRect">
            <a:avLst>
              <a:gd name="adj1" fmla="val 0"/>
              <a:gd name="adj2" fmla="val 18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4B9F35CD-84C2-94A7-3962-40F025544C5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302034" y="5077096"/>
            <a:ext cx="3387634" cy="780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id="{B3786BA6-32E5-A5CD-E92B-2B69DF878A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2035" y="1463040"/>
            <a:ext cx="3387634" cy="3431177"/>
          </a:xfrm>
          <a:prstGeom prst="round2DiagRect">
            <a:avLst>
              <a:gd name="adj1" fmla="val 0"/>
              <a:gd name="adj2" fmla="val 18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4" name="Marcador de texto 3">
            <a:extLst>
              <a:ext uri="{FF2B5EF4-FFF2-40B4-BE49-F238E27FC236}">
                <a16:creationId xmlns:a16="http://schemas.microsoft.com/office/drawing/2014/main" id="{1539D032-2CC3-AB79-F382-7A322D7A2F0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046720" y="5077096"/>
            <a:ext cx="3387634" cy="780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4D962286-E022-45F9-EFBE-4E41D4862F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1" y="1463040"/>
            <a:ext cx="3387634" cy="3431177"/>
          </a:xfrm>
          <a:prstGeom prst="round2DiagRect">
            <a:avLst>
              <a:gd name="adj1" fmla="val 0"/>
              <a:gd name="adj2" fmla="val 18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2382974-AC55-DB9C-3669-9A9D597A1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6466" y="6092357"/>
            <a:ext cx="1105987" cy="6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2B124C3-D3BD-4186-0455-920928B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670560"/>
            <a:ext cx="10874693" cy="505097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8F9C681B-8B47-A01F-5FFD-6077C11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142" y="4519749"/>
            <a:ext cx="6261464" cy="1337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4D962286-E022-45F9-EFBE-4E41D4862F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84571" y="4519749"/>
            <a:ext cx="4249782" cy="1337476"/>
          </a:xfrm>
          <a:prstGeom prst="round2DiagRect">
            <a:avLst>
              <a:gd name="adj1" fmla="val 0"/>
              <a:gd name="adj2" fmla="val 18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E5EE23DA-94D6-D124-C99C-052200A4079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53142" y="2947141"/>
            <a:ext cx="6261464" cy="1337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BBF01A00-9DC5-D3F9-58B2-54E7C9A804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84571" y="2947141"/>
            <a:ext cx="4249782" cy="1337476"/>
          </a:xfrm>
          <a:prstGeom prst="round2DiagRect">
            <a:avLst>
              <a:gd name="adj1" fmla="val 0"/>
              <a:gd name="adj2" fmla="val 18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9287A0DF-B547-9393-7DED-E79493A092A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53142" y="1410789"/>
            <a:ext cx="6261464" cy="1337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posición de imagen 2">
            <a:extLst>
              <a:ext uri="{FF2B5EF4-FFF2-40B4-BE49-F238E27FC236}">
                <a16:creationId xmlns:a16="http://schemas.microsoft.com/office/drawing/2014/main" id="{2734EBA3-1BB5-282B-E1E2-E28C9FC1CA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84571" y="1410789"/>
            <a:ext cx="4249782" cy="1337476"/>
          </a:xfrm>
          <a:prstGeom prst="round2DiagRect">
            <a:avLst>
              <a:gd name="adj1" fmla="val 0"/>
              <a:gd name="adj2" fmla="val 187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83A1FEE-3CB6-38D3-929A-1C931187E6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6466" y="6092357"/>
            <a:ext cx="1105987" cy="6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6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BDA4-4C30-EE52-EDEB-AA6A5774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52DBE-D5F3-4B6C-94B1-6B8472FE1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671E-BAD5-AC24-1D1B-5003967B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2E77-3707-4E1A-B494-C67439A47DDF}" type="datetimeFigureOut">
              <a:rPr lang="en-VG" smtClean="0"/>
              <a:t>10/12/2025</a:t>
            </a:fld>
            <a:endParaRPr lang="en-V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C2360-033F-7606-76C9-4A9E11C0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1C524-F8FD-4C13-9EFD-0D572C93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B0B5-D9CB-40A7-A2C7-D5FAEB446A7D}" type="slidenum">
              <a:rPr lang="en-VG" smtClean="0"/>
              <a:t>‹#›</a:t>
            </a:fld>
            <a:endParaRPr lang="en-VG"/>
          </a:p>
        </p:txBody>
      </p:sp>
    </p:spTree>
    <p:extLst>
      <p:ext uri="{BB962C8B-B14F-4D97-AF65-F5344CB8AC3E}">
        <p14:creationId xmlns:p14="http://schemas.microsoft.com/office/powerpoint/2010/main" val="184063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4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5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4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48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39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1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2B124C3-D3BD-4186-0455-920928B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670560"/>
            <a:ext cx="10918238" cy="548640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8F9C681B-8B47-A01F-5FFD-6077C11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49" y="1402080"/>
            <a:ext cx="10918238" cy="4476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95628AE-FB7F-FC66-DA52-9B8A94EA7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6466" y="6092357"/>
            <a:ext cx="1105987" cy="6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59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82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62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34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122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79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2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58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02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2B124C3-D3BD-4186-0455-920928B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670560"/>
            <a:ext cx="10918238" cy="548640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8F9C681B-8B47-A01F-5FFD-6077C11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48" y="1402080"/>
            <a:ext cx="5320937" cy="4476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DBF4DD95-2486-3379-A490-9E19E4A09DC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56960" y="1402080"/>
            <a:ext cx="5320937" cy="4476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F9B8A29-A0BE-6847-7B45-DFF8ACB52F74}"/>
              </a:ext>
            </a:extLst>
          </p:cNvPr>
          <p:cNvCxnSpPr/>
          <p:nvPr userDrawn="1"/>
        </p:nvCxnSpPr>
        <p:spPr>
          <a:xfrm>
            <a:off x="6016468" y="1402080"/>
            <a:ext cx="0" cy="4476206"/>
          </a:xfrm>
          <a:prstGeom prst="line">
            <a:avLst/>
          </a:prstGeom>
          <a:ln w="12700">
            <a:solidFill>
              <a:srgbClr val="2E35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35F72D19-2BB4-759D-B9A7-56AC418BCC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6466" y="6092357"/>
            <a:ext cx="1105987" cy="6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10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2E77-3707-4E1A-B494-C67439A47DDF}" type="datetimeFigureOut">
              <a:rPr lang="en-VG" smtClean="0"/>
              <a:t>10/12/2025</a:t>
            </a:fld>
            <a:endParaRPr lang="en-V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B0B5-D9CB-40A7-A2C7-D5FAEB446A7D}" type="slidenum">
              <a:rPr lang="en-VG" smtClean="0"/>
              <a:t>‹#›</a:t>
            </a:fld>
            <a:endParaRPr lang="en-VG"/>
          </a:p>
        </p:txBody>
      </p:sp>
    </p:spTree>
    <p:extLst>
      <p:ext uri="{BB962C8B-B14F-4D97-AF65-F5344CB8AC3E}">
        <p14:creationId xmlns:p14="http://schemas.microsoft.com/office/powerpoint/2010/main" val="1370247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4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9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30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64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2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74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66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67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8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D5AFA4-BBAC-4748-1179-92A5B43770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1104" y="670560"/>
            <a:ext cx="4960938" cy="5103223"/>
          </a:xfrm>
          <a:prstGeom prst="round2DiagRect">
            <a:avLst>
              <a:gd name="adj1" fmla="val 0"/>
              <a:gd name="adj2" fmla="val 2537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2B124C3-D3BD-4186-0455-920928B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670560"/>
            <a:ext cx="5538651" cy="1066800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8F9C681B-8B47-A01F-5FFD-6077C11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49" y="1863634"/>
            <a:ext cx="5538651" cy="3910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D42598-A383-E17D-A187-1AB9225191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6466" y="6092357"/>
            <a:ext cx="1105987" cy="6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76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08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64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295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60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86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5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39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2E77-3707-4E1A-B494-C67439A47DDF}" type="datetimeFigureOut">
              <a:rPr lang="en-VG" smtClean="0"/>
              <a:t>10/12/2025</a:t>
            </a:fld>
            <a:endParaRPr lang="en-V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B0B5-D9CB-40A7-A2C7-D5FAEB446A7D}" type="slidenum">
              <a:rPr lang="en-VG" smtClean="0"/>
              <a:t>‹#›</a:t>
            </a:fld>
            <a:endParaRPr lang="en-VG"/>
          </a:p>
        </p:txBody>
      </p:sp>
    </p:spTree>
    <p:extLst>
      <p:ext uri="{BB962C8B-B14F-4D97-AF65-F5344CB8AC3E}">
        <p14:creationId xmlns:p14="http://schemas.microsoft.com/office/powerpoint/2010/main" val="59448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D5AFA4-BBAC-4748-1179-92A5B43770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1961" y="0"/>
            <a:ext cx="4545874" cy="6866709"/>
          </a:xfrm>
          <a:custGeom>
            <a:avLst/>
            <a:gdLst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48768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1402080 w 5765074"/>
              <a:gd name="connsiteY5" fmla="*/ 6170023 h 6858000"/>
              <a:gd name="connsiteX6" fmla="*/ 48768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487680 w 5765074"/>
              <a:gd name="connsiteY6" fmla="*/ 6858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45458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4537165 w 5765074"/>
              <a:gd name="connsiteY3" fmla="*/ 6858000 h 6866709"/>
              <a:gd name="connsiteX4" fmla="*/ 45458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4493622 w 5765074"/>
              <a:gd name="connsiteY2" fmla="*/ 0 h 6866709"/>
              <a:gd name="connsiteX3" fmla="*/ 4537165 w 5765074"/>
              <a:gd name="connsiteY3" fmla="*/ 6858000 h 6866709"/>
              <a:gd name="connsiteX4" fmla="*/ 45458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493622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1942012 w 4545874"/>
              <a:gd name="connsiteY6" fmla="*/ 5334000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8709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1942012 w 4545874"/>
              <a:gd name="connsiteY6" fmla="*/ 5334000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1942012 w 4545874"/>
              <a:gd name="connsiteY6" fmla="*/ 5334000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1942012 w 4545874"/>
              <a:gd name="connsiteY6" fmla="*/ 5334000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07848 w 4545874"/>
              <a:gd name="connsiteY6" fmla="*/ 5202326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07848 w 4545874"/>
              <a:gd name="connsiteY6" fmla="*/ 5202326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49259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49259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49259 w 4545874"/>
              <a:gd name="connsiteY5" fmla="*/ 6866709 h 6866709"/>
              <a:gd name="connsiteX6" fmla="*/ 2029794 w 4545874"/>
              <a:gd name="connsiteY6" fmla="*/ 5253532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49259 w 4545874"/>
              <a:gd name="connsiteY5" fmla="*/ 6866709 h 6866709"/>
              <a:gd name="connsiteX6" fmla="*/ 2029794 w 4545874"/>
              <a:gd name="connsiteY6" fmla="*/ 5253532 h 6866709"/>
              <a:gd name="connsiteX7" fmla="*/ 0 w 4545874"/>
              <a:gd name="connsiteY7" fmla="*/ 0 h 6866709"/>
              <a:gd name="connsiteX8" fmla="*/ 0 w 4545874"/>
              <a:gd name="connsiteY8" fmla="*/ 0 h 686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874" h="6866709">
                <a:moveTo>
                  <a:pt x="0" y="0"/>
                </a:moveTo>
                <a:lnTo>
                  <a:pt x="4484914" y="0"/>
                </a:lnTo>
                <a:lnTo>
                  <a:pt x="4545874" y="0"/>
                </a:lnTo>
                <a:lnTo>
                  <a:pt x="4537165" y="6858000"/>
                </a:lnTo>
                <a:lnTo>
                  <a:pt x="4545874" y="6858000"/>
                </a:lnTo>
                <a:lnTo>
                  <a:pt x="849259" y="6866709"/>
                </a:lnTo>
                <a:cubicBezTo>
                  <a:pt x="1030630" y="6736196"/>
                  <a:pt x="1662408" y="6152837"/>
                  <a:pt x="2029794" y="5253532"/>
                </a:cubicBezTo>
                <a:cubicBezTo>
                  <a:pt x="2629292" y="3995491"/>
                  <a:pt x="2582615" y="1257691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2B124C3-D3BD-4186-0455-920928B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670560"/>
            <a:ext cx="7555208" cy="1066800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8F9C681B-8B47-A01F-5FFD-6077C11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49" y="1863634"/>
            <a:ext cx="7555208" cy="3910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5FC3F2-CB0B-706A-2A15-D3227EBF5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00689" y="0"/>
            <a:ext cx="2670084" cy="68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2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CBEFC6A9-AB7A-85F0-7C10-C06D713CCA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6816" y="0"/>
            <a:ext cx="7251104" cy="6866709"/>
          </a:xfrm>
          <a:custGeom>
            <a:avLst/>
            <a:gdLst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48768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1402080 w 5765074"/>
              <a:gd name="connsiteY5" fmla="*/ 6170023 h 6858000"/>
              <a:gd name="connsiteX6" fmla="*/ 48768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487680 w 5765074"/>
              <a:gd name="connsiteY6" fmla="*/ 6858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45458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4537165 w 5765074"/>
              <a:gd name="connsiteY3" fmla="*/ 6858000 h 6866709"/>
              <a:gd name="connsiteX4" fmla="*/ 45458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4493622 w 5765074"/>
              <a:gd name="connsiteY2" fmla="*/ 0 h 6866709"/>
              <a:gd name="connsiteX3" fmla="*/ 4537165 w 5765074"/>
              <a:gd name="connsiteY3" fmla="*/ 6858000 h 6866709"/>
              <a:gd name="connsiteX4" fmla="*/ 45458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493622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1942012 w 4545874"/>
              <a:gd name="connsiteY6" fmla="*/ 5334000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8709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1942012 w 4545874"/>
              <a:gd name="connsiteY6" fmla="*/ 5334000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1942012 w 4545874"/>
              <a:gd name="connsiteY6" fmla="*/ 5334000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1942012 w 4545874"/>
              <a:gd name="connsiteY6" fmla="*/ 5334000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07848 w 4545874"/>
              <a:gd name="connsiteY6" fmla="*/ 5202326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07848 w 4545874"/>
              <a:gd name="connsiteY6" fmla="*/ 5202326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27314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49259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4545874"/>
              <a:gd name="connsiteY0" fmla="*/ 0 h 6866709"/>
              <a:gd name="connsiteX1" fmla="*/ 4484914 w 4545874"/>
              <a:gd name="connsiteY1" fmla="*/ 0 h 6866709"/>
              <a:gd name="connsiteX2" fmla="*/ 4545874 w 4545874"/>
              <a:gd name="connsiteY2" fmla="*/ 0 h 6866709"/>
              <a:gd name="connsiteX3" fmla="*/ 4537165 w 4545874"/>
              <a:gd name="connsiteY3" fmla="*/ 6858000 h 6866709"/>
              <a:gd name="connsiteX4" fmla="*/ 4545874 w 4545874"/>
              <a:gd name="connsiteY4" fmla="*/ 6858000 h 6866709"/>
              <a:gd name="connsiteX5" fmla="*/ 849259 w 4545874"/>
              <a:gd name="connsiteY5" fmla="*/ 6866709 h 6866709"/>
              <a:gd name="connsiteX6" fmla="*/ 2051739 w 4545874"/>
              <a:gd name="connsiteY6" fmla="*/ 5231587 h 6866709"/>
              <a:gd name="connsiteX7" fmla="*/ 0 w 4545874"/>
              <a:gd name="connsiteY7" fmla="*/ 0 h 6866709"/>
              <a:gd name="connsiteX8" fmla="*/ 0 w 4545874"/>
              <a:gd name="connsiteY8" fmla="*/ 0 h 6866709"/>
              <a:gd name="connsiteX0" fmla="*/ 0 w 7245183"/>
              <a:gd name="connsiteY0" fmla="*/ 0 h 6866709"/>
              <a:gd name="connsiteX1" fmla="*/ 4484914 w 7245183"/>
              <a:gd name="connsiteY1" fmla="*/ 0 h 6866709"/>
              <a:gd name="connsiteX2" fmla="*/ 7245183 w 7245183"/>
              <a:gd name="connsiteY2" fmla="*/ 0 h 6866709"/>
              <a:gd name="connsiteX3" fmla="*/ 4537165 w 7245183"/>
              <a:gd name="connsiteY3" fmla="*/ 6858000 h 6866709"/>
              <a:gd name="connsiteX4" fmla="*/ 4545874 w 7245183"/>
              <a:gd name="connsiteY4" fmla="*/ 6858000 h 6866709"/>
              <a:gd name="connsiteX5" fmla="*/ 849259 w 7245183"/>
              <a:gd name="connsiteY5" fmla="*/ 6866709 h 6866709"/>
              <a:gd name="connsiteX6" fmla="*/ 2051739 w 7245183"/>
              <a:gd name="connsiteY6" fmla="*/ 5231587 h 6866709"/>
              <a:gd name="connsiteX7" fmla="*/ 0 w 7245183"/>
              <a:gd name="connsiteY7" fmla="*/ 0 h 6866709"/>
              <a:gd name="connsiteX8" fmla="*/ 0 w 7245183"/>
              <a:gd name="connsiteY8" fmla="*/ 0 h 6866709"/>
              <a:gd name="connsiteX0" fmla="*/ 0 w 7245183"/>
              <a:gd name="connsiteY0" fmla="*/ 0 h 6866709"/>
              <a:gd name="connsiteX1" fmla="*/ 4484914 w 7245183"/>
              <a:gd name="connsiteY1" fmla="*/ 0 h 6866709"/>
              <a:gd name="connsiteX2" fmla="*/ 7245183 w 7245183"/>
              <a:gd name="connsiteY2" fmla="*/ 0 h 6866709"/>
              <a:gd name="connsiteX3" fmla="*/ 4537165 w 7245183"/>
              <a:gd name="connsiteY3" fmla="*/ 6858000 h 6866709"/>
              <a:gd name="connsiteX4" fmla="*/ 6360044 w 7245183"/>
              <a:gd name="connsiteY4" fmla="*/ 6865315 h 6866709"/>
              <a:gd name="connsiteX5" fmla="*/ 849259 w 7245183"/>
              <a:gd name="connsiteY5" fmla="*/ 6866709 h 6866709"/>
              <a:gd name="connsiteX6" fmla="*/ 2051739 w 7245183"/>
              <a:gd name="connsiteY6" fmla="*/ 5231587 h 6866709"/>
              <a:gd name="connsiteX7" fmla="*/ 0 w 7245183"/>
              <a:gd name="connsiteY7" fmla="*/ 0 h 6866709"/>
              <a:gd name="connsiteX8" fmla="*/ 0 w 7245183"/>
              <a:gd name="connsiteY8" fmla="*/ 0 h 6866709"/>
              <a:gd name="connsiteX0" fmla="*/ 0 w 7251104"/>
              <a:gd name="connsiteY0" fmla="*/ 0 h 6866709"/>
              <a:gd name="connsiteX1" fmla="*/ 4484914 w 7251104"/>
              <a:gd name="connsiteY1" fmla="*/ 0 h 6866709"/>
              <a:gd name="connsiteX2" fmla="*/ 7245183 w 7251104"/>
              <a:gd name="connsiteY2" fmla="*/ 0 h 6866709"/>
              <a:gd name="connsiteX3" fmla="*/ 7251104 w 7251104"/>
              <a:gd name="connsiteY3" fmla="*/ 6865315 h 6866709"/>
              <a:gd name="connsiteX4" fmla="*/ 6360044 w 7251104"/>
              <a:gd name="connsiteY4" fmla="*/ 6865315 h 6866709"/>
              <a:gd name="connsiteX5" fmla="*/ 849259 w 7251104"/>
              <a:gd name="connsiteY5" fmla="*/ 6866709 h 6866709"/>
              <a:gd name="connsiteX6" fmla="*/ 2051739 w 7251104"/>
              <a:gd name="connsiteY6" fmla="*/ 5231587 h 6866709"/>
              <a:gd name="connsiteX7" fmla="*/ 0 w 7251104"/>
              <a:gd name="connsiteY7" fmla="*/ 0 h 6866709"/>
              <a:gd name="connsiteX8" fmla="*/ 0 w 7251104"/>
              <a:gd name="connsiteY8" fmla="*/ 0 h 686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1104" h="6866709">
                <a:moveTo>
                  <a:pt x="0" y="0"/>
                </a:moveTo>
                <a:lnTo>
                  <a:pt x="4484914" y="0"/>
                </a:lnTo>
                <a:lnTo>
                  <a:pt x="7245183" y="0"/>
                </a:lnTo>
                <a:cubicBezTo>
                  <a:pt x="7247157" y="2288438"/>
                  <a:pt x="7249130" y="4576877"/>
                  <a:pt x="7251104" y="6865315"/>
                </a:cubicBezTo>
                <a:lnTo>
                  <a:pt x="6360044" y="6865315"/>
                </a:lnTo>
                <a:lnTo>
                  <a:pt x="849259" y="6866709"/>
                </a:lnTo>
                <a:cubicBezTo>
                  <a:pt x="1030630" y="6736196"/>
                  <a:pt x="1684353" y="6130892"/>
                  <a:pt x="2051739" y="5231587"/>
                </a:cubicBezTo>
                <a:cubicBezTo>
                  <a:pt x="2614661" y="4002807"/>
                  <a:pt x="2582615" y="1257691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2B124C3-D3BD-4186-0455-920928B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50" y="670560"/>
            <a:ext cx="4994888" cy="1066800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8F9C681B-8B47-A01F-5FFD-6077C11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49" y="1863634"/>
            <a:ext cx="5331387" cy="4323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5FC3F2-CB0B-706A-2A15-D3227EBF5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0072" y="0"/>
            <a:ext cx="2670084" cy="68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D5AFA4-BBAC-4748-1179-92A5B43770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560144" cy="6875418"/>
          </a:xfrm>
          <a:custGeom>
            <a:avLst/>
            <a:gdLst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48768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1402080 w 5765074"/>
              <a:gd name="connsiteY5" fmla="*/ 6170023 h 6858000"/>
              <a:gd name="connsiteX6" fmla="*/ 48768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487680 w 5765074"/>
              <a:gd name="connsiteY6" fmla="*/ 6858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7315199"/>
              <a:gd name="connsiteY0" fmla="*/ 0 h 6866709"/>
              <a:gd name="connsiteX1" fmla="*/ 5765074 w 7315199"/>
              <a:gd name="connsiteY1" fmla="*/ 0 h 6866709"/>
              <a:gd name="connsiteX2" fmla="*/ 7315199 w 7315199"/>
              <a:gd name="connsiteY2" fmla="*/ 0 h 6866709"/>
              <a:gd name="connsiteX3" fmla="*/ 5765074 w 7315199"/>
              <a:gd name="connsiteY3" fmla="*/ 6858000 h 6866709"/>
              <a:gd name="connsiteX4" fmla="*/ 5765074 w 7315199"/>
              <a:gd name="connsiteY4" fmla="*/ 6858000 h 6866709"/>
              <a:gd name="connsiteX5" fmla="*/ 827314 w 7315199"/>
              <a:gd name="connsiteY5" fmla="*/ 6866709 h 6866709"/>
              <a:gd name="connsiteX6" fmla="*/ 1942012 w 7315199"/>
              <a:gd name="connsiteY6" fmla="*/ 5334000 h 6866709"/>
              <a:gd name="connsiteX7" fmla="*/ 0 w 7315199"/>
              <a:gd name="connsiteY7" fmla="*/ 0 h 6866709"/>
              <a:gd name="connsiteX8" fmla="*/ 0 w 7315199"/>
              <a:gd name="connsiteY8" fmla="*/ 0 h 6866709"/>
              <a:gd name="connsiteX0" fmla="*/ 0 w 7323909"/>
              <a:gd name="connsiteY0" fmla="*/ 0 h 6866709"/>
              <a:gd name="connsiteX1" fmla="*/ 5765074 w 7323909"/>
              <a:gd name="connsiteY1" fmla="*/ 0 h 6866709"/>
              <a:gd name="connsiteX2" fmla="*/ 7315199 w 7323909"/>
              <a:gd name="connsiteY2" fmla="*/ 0 h 6866709"/>
              <a:gd name="connsiteX3" fmla="*/ 5765074 w 7323909"/>
              <a:gd name="connsiteY3" fmla="*/ 6858000 h 6866709"/>
              <a:gd name="connsiteX4" fmla="*/ 7323909 w 7323909"/>
              <a:gd name="connsiteY4" fmla="*/ 6858000 h 6866709"/>
              <a:gd name="connsiteX5" fmla="*/ 827314 w 7323909"/>
              <a:gd name="connsiteY5" fmla="*/ 6866709 h 6866709"/>
              <a:gd name="connsiteX6" fmla="*/ 1942012 w 7323909"/>
              <a:gd name="connsiteY6" fmla="*/ 5334000 h 6866709"/>
              <a:gd name="connsiteX7" fmla="*/ 0 w 7323909"/>
              <a:gd name="connsiteY7" fmla="*/ 0 h 6866709"/>
              <a:gd name="connsiteX8" fmla="*/ 0 w 7323909"/>
              <a:gd name="connsiteY8" fmla="*/ 0 h 6866709"/>
              <a:gd name="connsiteX0" fmla="*/ 0 w 7323909"/>
              <a:gd name="connsiteY0" fmla="*/ 0 h 6866709"/>
              <a:gd name="connsiteX1" fmla="*/ 5765074 w 7323909"/>
              <a:gd name="connsiteY1" fmla="*/ 0 h 6866709"/>
              <a:gd name="connsiteX2" fmla="*/ 7315199 w 7323909"/>
              <a:gd name="connsiteY2" fmla="*/ 0 h 6866709"/>
              <a:gd name="connsiteX3" fmla="*/ 7306492 w 7323909"/>
              <a:gd name="connsiteY3" fmla="*/ 6770914 h 6866709"/>
              <a:gd name="connsiteX4" fmla="*/ 7323909 w 7323909"/>
              <a:gd name="connsiteY4" fmla="*/ 6858000 h 6866709"/>
              <a:gd name="connsiteX5" fmla="*/ 827314 w 7323909"/>
              <a:gd name="connsiteY5" fmla="*/ 6866709 h 6866709"/>
              <a:gd name="connsiteX6" fmla="*/ 1942012 w 7323909"/>
              <a:gd name="connsiteY6" fmla="*/ 5334000 h 6866709"/>
              <a:gd name="connsiteX7" fmla="*/ 0 w 7323909"/>
              <a:gd name="connsiteY7" fmla="*/ 0 h 6866709"/>
              <a:gd name="connsiteX8" fmla="*/ 0 w 732390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2307772 w 7689669"/>
              <a:gd name="connsiteY6" fmla="*/ 5334000 h 6866709"/>
              <a:gd name="connsiteX7" fmla="*/ 365760 w 7689669"/>
              <a:gd name="connsiteY7" fmla="*/ 0 h 6866709"/>
              <a:gd name="connsiteX8" fmla="*/ 0 w 768966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2307772 w 7689669"/>
              <a:gd name="connsiteY6" fmla="*/ 5334000 h 6866709"/>
              <a:gd name="connsiteX7" fmla="*/ 17417 w 7689669"/>
              <a:gd name="connsiteY7" fmla="*/ 8709 h 6866709"/>
              <a:gd name="connsiteX8" fmla="*/ 0 w 768966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2307772 w 7689669"/>
              <a:gd name="connsiteY6" fmla="*/ 5334000 h 6866709"/>
              <a:gd name="connsiteX7" fmla="*/ 17417 w 7689669"/>
              <a:gd name="connsiteY7" fmla="*/ 8709 h 6866709"/>
              <a:gd name="connsiteX8" fmla="*/ 0 w 768966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827315 w 7689669"/>
              <a:gd name="connsiteY6" fmla="*/ 5264332 h 6866709"/>
              <a:gd name="connsiteX7" fmla="*/ 17417 w 7689669"/>
              <a:gd name="connsiteY7" fmla="*/ 8709 h 6866709"/>
              <a:gd name="connsiteX8" fmla="*/ 0 w 768966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17417 w 7689669"/>
              <a:gd name="connsiteY6" fmla="*/ 8709 h 6866709"/>
              <a:gd name="connsiteX7" fmla="*/ 0 w 7689669"/>
              <a:gd name="connsiteY7" fmla="*/ 0 h 6866709"/>
              <a:gd name="connsiteX0" fmla="*/ 1776548 w 7672252"/>
              <a:gd name="connsiteY0" fmla="*/ 383178 h 6866709"/>
              <a:gd name="connsiteX1" fmla="*/ 6113417 w 7672252"/>
              <a:gd name="connsiteY1" fmla="*/ 0 h 6866709"/>
              <a:gd name="connsiteX2" fmla="*/ 7663542 w 7672252"/>
              <a:gd name="connsiteY2" fmla="*/ 0 h 6866709"/>
              <a:gd name="connsiteX3" fmla="*/ 7654835 w 7672252"/>
              <a:gd name="connsiteY3" fmla="*/ 6770914 h 6866709"/>
              <a:gd name="connsiteX4" fmla="*/ 7672252 w 7672252"/>
              <a:gd name="connsiteY4" fmla="*/ 6858000 h 6866709"/>
              <a:gd name="connsiteX5" fmla="*/ 1175657 w 7672252"/>
              <a:gd name="connsiteY5" fmla="*/ 6866709 h 6866709"/>
              <a:gd name="connsiteX6" fmla="*/ 0 w 7672252"/>
              <a:gd name="connsiteY6" fmla="*/ 8709 h 6866709"/>
              <a:gd name="connsiteX7" fmla="*/ 1776548 w 7672252"/>
              <a:gd name="connsiteY7" fmla="*/ 383178 h 6866709"/>
              <a:gd name="connsiteX0" fmla="*/ 0 w 7672252"/>
              <a:gd name="connsiteY0" fmla="*/ 8709 h 6866709"/>
              <a:gd name="connsiteX1" fmla="*/ 6113417 w 7672252"/>
              <a:gd name="connsiteY1" fmla="*/ 0 h 6866709"/>
              <a:gd name="connsiteX2" fmla="*/ 7663542 w 7672252"/>
              <a:gd name="connsiteY2" fmla="*/ 0 h 6866709"/>
              <a:gd name="connsiteX3" fmla="*/ 7654835 w 7672252"/>
              <a:gd name="connsiteY3" fmla="*/ 6770914 h 6866709"/>
              <a:gd name="connsiteX4" fmla="*/ 7672252 w 7672252"/>
              <a:gd name="connsiteY4" fmla="*/ 6858000 h 6866709"/>
              <a:gd name="connsiteX5" fmla="*/ 1175657 w 7672252"/>
              <a:gd name="connsiteY5" fmla="*/ 6866709 h 6866709"/>
              <a:gd name="connsiteX6" fmla="*/ 0 w 7672252"/>
              <a:gd name="connsiteY6" fmla="*/ 8709 h 6866709"/>
              <a:gd name="connsiteX0" fmla="*/ 0 w 7680960"/>
              <a:gd name="connsiteY0" fmla="*/ 1 h 6866709"/>
              <a:gd name="connsiteX1" fmla="*/ 6122125 w 7680960"/>
              <a:gd name="connsiteY1" fmla="*/ 0 h 6866709"/>
              <a:gd name="connsiteX2" fmla="*/ 7672250 w 7680960"/>
              <a:gd name="connsiteY2" fmla="*/ 0 h 6866709"/>
              <a:gd name="connsiteX3" fmla="*/ 7663543 w 7680960"/>
              <a:gd name="connsiteY3" fmla="*/ 6770914 h 6866709"/>
              <a:gd name="connsiteX4" fmla="*/ 7680960 w 7680960"/>
              <a:gd name="connsiteY4" fmla="*/ 6858000 h 6866709"/>
              <a:gd name="connsiteX5" fmla="*/ 1184365 w 7680960"/>
              <a:gd name="connsiteY5" fmla="*/ 6866709 h 6866709"/>
              <a:gd name="connsiteX6" fmla="*/ 0 w 7680960"/>
              <a:gd name="connsiteY6" fmla="*/ 1 h 6866709"/>
              <a:gd name="connsiteX0" fmla="*/ 513195 w 8194155"/>
              <a:gd name="connsiteY0" fmla="*/ 1 h 6866709"/>
              <a:gd name="connsiteX1" fmla="*/ 6635320 w 8194155"/>
              <a:gd name="connsiteY1" fmla="*/ 0 h 6866709"/>
              <a:gd name="connsiteX2" fmla="*/ 8185445 w 8194155"/>
              <a:gd name="connsiteY2" fmla="*/ 0 h 6866709"/>
              <a:gd name="connsiteX3" fmla="*/ 8176738 w 8194155"/>
              <a:gd name="connsiteY3" fmla="*/ 6770914 h 6866709"/>
              <a:gd name="connsiteX4" fmla="*/ 8194155 w 8194155"/>
              <a:gd name="connsiteY4" fmla="*/ 6858000 h 6866709"/>
              <a:gd name="connsiteX5" fmla="*/ 530611 w 8194155"/>
              <a:gd name="connsiteY5" fmla="*/ 6866709 h 6866709"/>
              <a:gd name="connsiteX6" fmla="*/ 513195 w 8194155"/>
              <a:gd name="connsiteY6" fmla="*/ 1 h 6866709"/>
              <a:gd name="connsiteX0" fmla="*/ 0 w 7680960"/>
              <a:gd name="connsiteY0" fmla="*/ 1 h 6866709"/>
              <a:gd name="connsiteX1" fmla="*/ 6122125 w 7680960"/>
              <a:gd name="connsiteY1" fmla="*/ 0 h 6866709"/>
              <a:gd name="connsiteX2" fmla="*/ 7672250 w 7680960"/>
              <a:gd name="connsiteY2" fmla="*/ 0 h 6866709"/>
              <a:gd name="connsiteX3" fmla="*/ 7663543 w 7680960"/>
              <a:gd name="connsiteY3" fmla="*/ 6770914 h 6866709"/>
              <a:gd name="connsiteX4" fmla="*/ 7680960 w 7680960"/>
              <a:gd name="connsiteY4" fmla="*/ 6858000 h 6866709"/>
              <a:gd name="connsiteX5" fmla="*/ 17416 w 7680960"/>
              <a:gd name="connsiteY5" fmla="*/ 6866709 h 6866709"/>
              <a:gd name="connsiteX6" fmla="*/ 0 w 7680960"/>
              <a:gd name="connsiteY6" fmla="*/ 1 h 6866709"/>
              <a:gd name="connsiteX0" fmla="*/ 0 w 7680960"/>
              <a:gd name="connsiteY0" fmla="*/ 1 h 6866709"/>
              <a:gd name="connsiteX1" fmla="*/ 6122125 w 7680960"/>
              <a:gd name="connsiteY1" fmla="*/ 0 h 6866709"/>
              <a:gd name="connsiteX2" fmla="*/ 7672250 w 7680960"/>
              <a:gd name="connsiteY2" fmla="*/ 0 h 6866709"/>
              <a:gd name="connsiteX3" fmla="*/ 7663543 w 7680960"/>
              <a:gd name="connsiteY3" fmla="*/ 6770914 h 6866709"/>
              <a:gd name="connsiteX4" fmla="*/ 7680960 w 7680960"/>
              <a:gd name="connsiteY4" fmla="*/ 6858000 h 6866709"/>
              <a:gd name="connsiteX5" fmla="*/ 17416 w 7680960"/>
              <a:gd name="connsiteY5" fmla="*/ 6866709 h 6866709"/>
              <a:gd name="connsiteX6" fmla="*/ 0 w 7680960"/>
              <a:gd name="connsiteY6" fmla="*/ 1 h 6866709"/>
              <a:gd name="connsiteX0" fmla="*/ 330 w 7681290"/>
              <a:gd name="connsiteY0" fmla="*/ 1 h 6866709"/>
              <a:gd name="connsiteX1" fmla="*/ 6122455 w 7681290"/>
              <a:gd name="connsiteY1" fmla="*/ 0 h 6866709"/>
              <a:gd name="connsiteX2" fmla="*/ 7672580 w 7681290"/>
              <a:gd name="connsiteY2" fmla="*/ 0 h 6866709"/>
              <a:gd name="connsiteX3" fmla="*/ 7663873 w 7681290"/>
              <a:gd name="connsiteY3" fmla="*/ 6770914 h 6866709"/>
              <a:gd name="connsiteX4" fmla="*/ 7681290 w 7681290"/>
              <a:gd name="connsiteY4" fmla="*/ 6858000 h 6866709"/>
              <a:gd name="connsiteX5" fmla="*/ 17746 w 7681290"/>
              <a:gd name="connsiteY5" fmla="*/ 6866709 h 6866709"/>
              <a:gd name="connsiteX6" fmla="*/ 330 w 7681290"/>
              <a:gd name="connsiteY6" fmla="*/ 1 h 6866709"/>
              <a:gd name="connsiteX0" fmla="*/ 2224 w 7683184"/>
              <a:gd name="connsiteY0" fmla="*/ 1 h 6875418"/>
              <a:gd name="connsiteX1" fmla="*/ 6124349 w 7683184"/>
              <a:gd name="connsiteY1" fmla="*/ 0 h 6875418"/>
              <a:gd name="connsiteX2" fmla="*/ 7674474 w 7683184"/>
              <a:gd name="connsiteY2" fmla="*/ 0 h 6875418"/>
              <a:gd name="connsiteX3" fmla="*/ 7665767 w 7683184"/>
              <a:gd name="connsiteY3" fmla="*/ 6770914 h 6875418"/>
              <a:gd name="connsiteX4" fmla="*/ 7683184 w 7683184"/>
              <a:gd name="connsiteY4" fmla="*/ 6858000 h 6875418"/>
              <a:gd name="connsiteX5" fmla="*/ 10932 w 7683184"/>
              <a:gd name="connsiteY5" fmla="*/ 6875418 h 6875418"/>
              <a:gd name="connsiteX6" fmla="*/ 2224 w 7683184"/>
              <a:gd name="connsiteY6" fmla="*/ 1 h 6875418"/>
              <a:gd name="connsiteX0" fmla="*/ 126 w 7681086"/>
              <a:gd name="connsiteY0" fmla="*/ 1 h 6875418"/>
              <a:gd name="connsiteX1" fmla="*/ 6122251 w 7681086"/>
              <a:gd name="connsiteY1" fmla="*/ 0 h 6875418"/>
              <a:gd name="connsiteX2" fmla="*/ 7672376 w 7681086"/>
              <a:gd name="connsiteY2" fmla="*/ 0 h 6875418"/>
              <a:gd name="connsiteX3" fmla="*/ 7663669 w 7681086"/>
              <a:gd name="connsiteY3" fmla="*/ 6770914 h 6875418"/>
              <a:gd name="connsiteX4" fmla="*/ 7681086 w 7681086"/>
              <a:gd name="connsiteY4" fmla="*/ 6858000 h 6875418"/>
              <a:gd name="connsiteX5" fmla="*/ 8834 w 7681086"/>
              <a:gd name="connsiteY5" fmla="*/ 6875418 h 6875418"/>
              <a:gd name="connsiteX6" fmla="*/ 126 w 7681086"/>
              <a:gd name="connsiteY6" fmla="*/ 1 h 6875418"/>
              <a:gd name="connsiteX0" fmla="*/ 126 w 10633294"/>
              <a:gd name="connsiteY0" fmla="*/ 1 h 6875418"/>
              <a:gd name="connsiteX1" fmla="*/ 6122251 w 10633294"/>
              <a:gd name="connsiteY1" fmla="*/ 0 h 6875418"/>
              <a:gd name="connsiteX2" fmla="*/ 7672376 w 10633294"/>
              <a:gd name="connsiteY2" fmla="*/ 0 h 6875418"/>
              <a:gd name="connsiteX3" fmla="*/ 10633292 w 10633294"/>
              <a:gd name="connsiteY3" fmla="*/ 3688080 h 6875418"/>
              <a:gd name="connsiteX4" fmla="*/ 7681086 w 10633294"/>
              <a:gd name="connsiteY4" fmla="*/ 6858000 h 6875418"/>
              <a:gd name="connsiteX5" fmla="*/ 8834 w 10633294"/>
              <a:gd name="connsiteY5" fmla="*/ 6875418 h 6875418"/>
              <a:gd name="connsiteX6" fmla="*/ 126 w 10633294"/>
              <a:gd name="connsiteY6" fmla="*/ 1 h 6875418"/>
              <a:gd name="connsiteX0" fmla="*/ 126 w 10633294"/>
              <a:gd name="connsiteY0" fmla="*/ 1 h 6875418"/>
              <a:gd name="connsiteX1" fmla="*/ 6122251 w 10633294"/>
              <a:gd name="connsiteY1" fmla="*/ 0 h 6875418"/>
              <a:gd name="connsiteX2" fmla="*/ 7672376 w 10633294"/>
              <a:gd name="connsiteY2" fmla="*/ 0 h 6875418"/>
              <a:gd name="connsiteX3" fmla="*/ 10633292 w 10633294"/>
              <a:gd name="connsiteY3" fmla="*/ 3688080 h 6875418"/>
              <a:gd name="connsiteX4" fmla="*/ 9074458 w 10633294"/>
              <a:gd name="connsiteY4" fmla="*/ 6866708 h 6875418"/>
              <a:gd name="connsiteX5" fmla="*/ 8834 w 10633294"/>
              <a:gd name="connsiteY5" fmla="*/ 6875418 h 6875418"/>
              <a:gd name="connsiteX6" fmla="*/ 126 w 10633294"/>
              <a:gd name="connsiteY6" fmla="*/ 1 h 6875418"/>
              <a:gd name="connsiteX0" fmla="*/ 126 w 10633294"/>
              <a:gd name="connsiteY0" fmla="*/ 1 h 6875418"/>
              <a:gd name="connsiteX1" fmla="*/ 6122251 w 10633294"/>
              <a:gd name="connsiteY1" fmla="*/ 0 h 6875418"/>
              <a:gd name="connsiteX2" fmla="*/ 8334227 w 10633294"/>
              <a:gd name="connsiteY2" fmla="*/ 0 h 6875418"/>
              <a:gd name="connsiteX3" fmla="*/ 10633292 w 10633294"/>
              <a:gd name="connsiteY3" fmla="*/ 3688080 h 6875418"/>
              <a:gd name="connsiteX4" fmla="*/ 9074458 w 10633294"/>
              <a:gd name="connsiteY4" fmla="*/ 6866708 h 6875418"/>
              <a:gd name="connsiteX5" fmla="*/ 8834 w 10633294"/>
              <a:gd name="connsiteY5" fmla="*/ 6875418 h 6875418"/>
              <a:gd name="connsiteX6" fmla="*/ 126 w 10633294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334227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334227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334227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283020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283020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560143"/>
              <a:gd name="connsiteY0" fmla="*/ 1 h 6875418"/>
              <a:gd name="connsiteX1" fmla="*/ 6122251 w 10560143"/>
              <a:gd name="connsiteY1" fmla="*/ 0 h 6875418"/>
              <a:gd name="connsiteX2" fmla="*/ 8283020 w 10560143"/>
              <a:gd name="connsiteY2" fmla="*/ 0 h 6875418"/>
              <a:gd name="connsiteX3" fmla="*/ 10560140 w 10560143"/>
              <a:gd name="connsiteY3" fmla="*/ 3702710 h 6875418"/>
              <a:gd name="connsiteX4" fmla="*/ 9074458 w 10560143"/>
              <a:gd name="connsiteY4" fmla="*/ 6866708 h 6875418"/>
              <a:gd name="connsiteX5" fmla="*/ 8834 w 10560143"/>
              <a:gd name="connsiteY5" fmla="*/ 6875418 h 6875418"/>
              <a:gd name="connsiteX6" fmla="*/ 126 w 10560143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283020 w 10560144"/>
              <a:gd name="connsiteY2" fmla="*/ 0 h 6875418"/>
              <a:gd name="connsiteX3" fmla="*/ 10560140 w 10560144"/>
              <a:gd name="connsiteY3" fmla="*/ 3702710 h 6875418"/>
              <a:gd name="connsiteX4" fmla="*/ 9074458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283020 w 10560144"/>
              <a:gd name="connsiteY2" fmla="*/ 0 h 6875418"/>
              <a:gd name="connsiteX3" fmla="*/ 10560140 w 10560144"/>
              <a:gd name="connsiteY3" fmla="*/ 3702710 h 6875418"/>
              <a:gd name="connsiteX4" fmla="*/ 8935469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283020 w 10560144"/>
              <a:gd name="connsiteY2" fmla="*/ 0 h 6875418"/>
              <a:gd name="connsiteX3" fmla="*/ 10560140 w 10560144"/>
              <a:gd name="connsiteY3" fmla="*/ 3702710 h 6875418"/>
              <a:gd name="connsiteX4" fmla="*/ 8935469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283020 w 10560144"/>
              <a:gd name="connsiteY2" fmla="*/ 0 h 6875418"/>
              <a:gd name="connsiteX3" fmla="*/ 10560140 w 10560144"/>
              <a:gd name="connsiteY3" fmla="*/ 3702710 h 6875418"/>
              <a:gd name="connsiteX4" fmla="*/ 8935469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304966 w 10560144"/>
              <a:gd name="connsiteY2" fmla="*/ 0 h 6875418"/>
              <a:gd name="connsiteX3" fmla="*/ 10560140 w 10560144"/>
              <a:gd name="connsiteY3" fmla="*/ 3702710 h 6875418"/>
              <a:gd name="connsiteX4" fmla="*/ 8935469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0144" h="6875418">
                <a:moveTo>
                  <a:pt x="126" y="1"/>
                </a:moveTo>
                <a:lnTo>
                  <a:pt x="6122251" y="0"/>
                </a:lnTo>
                <a:lnTo>
                  <a:pt x="8304966" y="0"/>
                </a:lnTo>
                <a:cubicBezTo>
                  <a:pt x="9057271" y="379403"/>
                  <a:pt x="10563042" y="1445739"/>
                  <a:pt x="10560140" y="3702710"/>
                </a:cubicBezTo>
                <a:cubicBezTo>
                  <a:pt x="10537962" y="5471827"/>
                  <a:pt x="9405615" y="6542169"/>
                  <a:pt x="8935469" y="6866708"/>
                </a:cubicBezTo>
                <a:lnTo>
                  <a:pt x="8834" y="6875418"/>
                </a:lnTo>
                <a:cubicBezTo>
                  <a:pt x="10285" y="6865984"/>
                  <a:pt x="-1325" y="1318623"/>
                  <a:pt x="12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5FC3F2-CB0B-706A-2A15-D3227EBF5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9958" y="0"/>
            <a:ext cx="2670084" cy="68659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B430EF2-E3BC-76FB-4FE9-B7D481DCCA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6466" y="6092357"/>
            <a:ext cx="1105987" cy="6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0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2834B019-FD04-5411-16BE-6044E3B149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560144" cy="6875418"/>
          </a:xfrm>
          <a:custGeom>
            <a:avLst/>
            <a:gdLst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0 w 5765074"/>
              <a:gd name="connsiteY5" fmla="*/ 6858000 h 6858000"/>
              <a:gd name="connsiteX6" fmla="*/ 48768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58000"/>
              <a:gd name="connsiteX1" fmla="*/ 5765074 w 5765074"/>
              <a:gd name="connsiteY1" fmla="*/ 0 h 6858000"/>
              <a:gd name="connsiteX2" fmla="*/ 5765074 w 5765074"/>
              <a:gd name="connsiteY2" fmla="*/ 0 h 6858000"/>
              <a:gd name="connsiteX3" fmla="*/ 5765074 w 5765074"/>
              <a:gd name="connsiteY3" fmla="*/ 6858000 h 6858000"/>
              <a:gd name="connsiteX4" fmla="*/ 5765074 w 5765074"/>
              <a:gd name="connsiteY4" fmla="*/ 6858000 h 6858000"/>
              <a:gd name="connsiteX5" fmla="*/ 1402080 w 5765074"/>
              <a:gd name="connsiteY5" fmla="*/ 6170023 h 6858000"/>
              <a:gd name="connsiteX6" fmla="*/ 487680 w 5765074"/>
              <a:gd name="connsiteY6" fmla="*/ 6858000 h 6858000"/>
              <a:gd name="connsiteX7" fmla="*/ 0 w 5765074"/>
              <a:gd name="connsiteY7" fmla="*/ 0 h 6858000"/>
              <a:gd name="connsiteX8" fmla="*/ 0 w 5765074"/>
              <a:gd name="connsiteY8" fmla="*/ 0 h 6858000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487680 w 5765074"/>
              <a:gd name="connsiteY6" fmla="*/ 6858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541417 w 5765074"/>
              <a:gd name="connsiteY6" fmla="*/ 6082937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5765074"/>
              <a:gd name="connsiteY0" fmla="*/ 0 h 6866709"/>
              <a:gd name="connsiteX1" fmla="*/ 5765074 w 5765074"/>
              <a:gd name="connsiteY1" fmla="*/ 0 h 6866709"/>
              <a:gd name="connsiteX2" fmla="*/ 5765074 w 5765074"/>
              <a:gd name="connsiteY2" fmla="*/ 0 h 6866709"/>
              <a:gd name="connsiteX3" fmla="*/ 5765074 w 5765074"/>
              <a:gd name="connsiteY3" fmla="*/ 6858000 h 6866709"/>
              <a:gd name="connsiteX4" fmla="*/ 5765074 w 5765074"/>
              <a:gd name="connsiteY4" fmla="*/ 6858000 h 6866709"/>
              <a:gd name="connsiteX5" fmla="*/ 827314 w 5765074"/>
              <a:gd name="connsiteY5" fmla="*/ 6866709 h 6866709"/>
              <a:gd name="connsiteX6" fmla="*/ 1942012 w 5765074"/>
              <a:gd name="connsiteY6" fmla="*/ 5334000 h 6866709"/>
              <a:gd name="connsiteX7" fmla="*/ 0 w 5765074"/>
              <a:gd name="connsiteY7" fmla="*/ 0 h 6866709"/>
              <a:gd name="connsiteX8" fmla="*/ 0 w 5765074"/>
              <a:gd name="connsiteY8" fmla="*/ 0 h 6866709"/>
              <a:gd name="connsiteX0" fmla="*/ 0 w 7315199"/>
              <a:gd name="connsiteY0" fmla="*/ 0 h 6866709"/>
              <a:gd name="connsiteX1" fmla="*/ 5765074 w 7315199"/>
              <a:gd name="connsiteY1" fmla="*/ 0 h 6866709"/>
              <a:gd name="connsiteX2" fmla="*/ 7315199 w 7315199"/>
              <a:gd name="connsiteY2" fmla="*/ 0 h 6866709"/>
              <a:gd name="connsiteX3" fmla="*/ 5765074 w 7315199"/>
              <a:gd name="connsiteY3" fmla="*/ 6858000 h 6866709"/>
              <a:gd name="connsiteX4" fmla="*/ 5765074 w 7315199"/>
              <a:gd name="connsiteY4" fmla="*/ 6858000 h 6866709"/>
              <a:gd name="connsiteX5" fmla="*/ 827314 w 7315199"/>
              <a:gd name="connsiteY5" fmla="*/ 6866709 h 6866709"/>
              <a:gd name="connsiteX6" fmla="*/ 1942012 w 7315199"/>
              <a:gd name="connsiteY6" fmla="*/ 5334000 h 6866709"/>
              <a:gd name="connsiteX7" fmla="*/ 0 w 7315199"/>
              <a:gd name="connsiteY7" fmla="*/ 0 h 6866709"/>
              <a:gd name="connsiteX8" fmla="*/ 0 w 7315199"/>
              <a:gd name="connsiteY8" fmla="*/ 0 h 6866709"/>
              <a:gd name="connsiteX0" fmla="*/ 0 w 7323909"/>
              <a:gd name="connsiteY0" fmla="*/ 0 h 6866709"/>
              <a:gd name="connsiteX1" fmla="*/ 5765074 w 7323909"/>
              <a:gd name="connsiteY1" fmla="*/ 0 h 6866709"/>
              <a:gd name="connsiteX2" fmla="*/ 7315199 w 7323909"/>
              <a:gd name="connsiteY2" fmla="*/ 0 h 6866709"/>
              <a:gd name="connsiteX3" fmla="*/ 5765074 w 7323909"/>
              <a:gd name="connsiteY3" fmla="*/ 6858000 h 6866709"/>
              <a:gd name="connsiteX4" fmla="*/ 7323909 w 7323909"/>
              <a:gd name="connsiteY4" fmla="*/ 6858000 h 6866709"/>
              <a:gd name="connsiteX5" fmla="*/ 827314 w 7323909"/>
              <a:gd name="connsiteY5" fmla="*/ 6866709 h 6866709"/>
              <a:gd name="connsiteX6" fmla="*/ 1942012 w 7323909"/>
              <a:gd name="connsiteY6" fmla="*/ 5334000 h 6866709"/>
              <a:gd name="connsiteX7" fmla="*/ 0 w 7323909"/>
              <a:gd name="connsiteY7" fmla="*/ 0 h 6866709"/>
              <a:gd name="connsiteX8" fmla="*/ 0 w 7323909"/>
              <a:gd name="connsiteY8" fmla="*/ 0 h 6866709"/>
              <a:gd name="connsiteX0" fmla="*/ 0 w 7323909"/>
              <a:gd name="connsiteY0" fmla="*/ 0 h 6866709"/>
              <a:gd name="connsiteX1" fmla="*/ 5765074 w 7323909"/>
              <a:gd name="connsiteY1" fmla="*/ 0 h 6866709"/>
              <a:gd name="connsiteX2" fmla="*/ 7315199 w 7323909"/>
              <a:gd name="connsiteY2" fmla="*/ 0 h 6866709"/>
              <a:gd name="connsiteX3" fmla="*/ 7306492 w 7323909"/>
              <a:gd name="connsiteY3" fmla="*/ 6770914 h 6866709"/>
              <a:gd name="connsiteX4" fmla="*/ 7323909 w 7323909"/>
              <a:gd name="connsiteY4" fmla="*/ 6858000 h 6866709"/>
              <a:gd name="connsiteX5" fmla="*/ 827314 w 7323909"/>
              <a:gd name="connsiteY5" fmla="*/ 6866709 h 6866709"/>
              <a:gd name="connsiteX6" fmla="*/ 1942012 w 7323909"/>
              <a:gd name="connsiteY6" fmla="*/ 5334000 h 6866709"/>
              <a:gd name="connsiteX7" fmla="*/ 0 w 7323909"/>
              <a:gd name="connsiteY7" fmla="*/ 0 h 6866709"/>
              <a:gd name="connsiteX8" fmla="*/ 0 w 732390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2307772 w 7689669"/>
              <a:gd name="connsiteY6" fmla="*/ 5334000 h 6866709"/>
              <a:gd name="connsiteX7" fmla="*/ 365760 w 7689669"/>
              <a:gd name="connsiteY7" fmla="*/ 0 h 6866709"/>
              <a:gd name="connsiteX8" fmla="*/ 0 w 768966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2307772 w 7689669"/>
              <a:gd name="connsiteY6" fmla="*/ 5334000 h 6866709"/>
              <a:gd name="connsiteX7" fmla="*/ 17417 w 7689669"/>
              <a:gd name="connsiteY7" fmla="*/ 8709 h 6866709"/>
              <a:gd name="connsiteX8" fmla="*/ 0 w 768966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2307772 w 7689669"/>
              <a:gd name="connsiteY6" fmla="*/ 5334000 h 6866709"/>
              <a:gd name="connsiteX7" fmla="*/ 17417 w 7689669"/>
              <a:gd name="connsiteY7" fmla="*/ 8709 h 6866709"/>
              <a:gd name="connsiteX8" fmla="*/ 0 w 768966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827315 w 7689669"/>
              <a:gd name="connsiteY6" fmla="*/ 5264332 h 6866709"/>
              <a:gd name="connsiteX7" fmla="*/ 17417 w 7689669"/>
              <a:gd name="connsiteY7" fmla="*/ 8709 h 6866709"/>
              <a:gd name="connsiteX8" fmla="*/ 0 w 7689669"/>
              <a:gd name="connsiteY8" fmla="*/ 0 h 6866709"/>
              <a:gd name="connsiteX0" fmla="*/ 0 w 7689669"/>
              <a:gd name="connsiteY0" fmla="*/ 0 h 6866709"/>
              <a:gd name="connsiteX1" fmla="*/ 6130834 w 7689669"/>
              <a:gd name="connsiteY1" fmla="*/ 0 h 6866709"/>
              <a:gd name="connsiteX2" fmla="*/ 7680959 w 7689669"/>
              <a:gd name="connsiteY2" fmla="*/ 0 h 6866709"/>
              <a:gd name="connsiteX3" fmla="*/ 7672252 w 7689669"/>
              <a:gd name="connsiteY3" fmla="*/ 6770914 h 6866709"/>
              <a:gd name="connsiteX4" fmla="*/ 7689669 w 7689669"/>
              <a:gd name="connsiteY4" fmla="*/ 6858000 h 6866709"/>
              <a:gd name="connsiteX5" fmla="*/ 1193074 w 7689669"/>
              <a:gd name="connsiteY5" fmla="*/ 6866709 h 6866709"/>
              <a:gd name="connsiteX6" fmla="*/ 17417 w 7689669"/>
              <a:gd name="connsiteY6" fmla="*/ 8709 h 6866709"/>
              <a:gd name="connsiteX7" fmla="*/ 0 w 7689669"/>
              <a:gd name="connsiteY7" fmla="*/ 0 h 6866709"/>
              <a:gd name="connsiteX0" fmla="*/ 1776548 w 7672252"/>
              <a:gd name="connsiteY0" fmla="*/ 383178 h 6866709"/>
              <a:gd name="connsiteX1" fmla="*/ 6113417 w 7672252"/>
              <a:gd name="connsiteY1" fmla="*/ 0 h 6866709"/>
              <a:gd name="connsiteX2" fmla="*/ 7663542 w 7672252"/>
              <a:gd name="connsiteY2" fmla="*/ 0 h 6866709"/>
              <a:gd name="connsiteX3" fmla="*/ 7654835 w 7672252"/>
              <a:gd name="connsiteY3" fmla="*/ 6770914 h 6866709"/>
              <a:gd name="connsiteX4" fmla="*/ 7672252 w 7672252"/>
              <a:gd name="connsiteY4" fmla="*/ 6858000 h 6866709"/>
              <a:gd name="connsiteX5" fmla="*/ 1175657 w 7672252"/>
              <a:gd name="connsiteY5" fmla="*/ 6866709 h 6866709"/>
              <a:gd name="connsiteX6" fmla="*/ 0 w 7672252"/>
              <a:gd name="connsiteY6" fmla="*/ 8709 h 6866709"/>
              <a:gd name="connsiteX7" fmla="*/ 1776548 w 7672252"/>
              <a:gd name="connsiteY7" fmla="*/ 383178 h 6866709"/>
              <a:gd name="connsiteX0" fmla="*/ 0 w 7672252"/>
              <a:gd name="connsiteY0" fmla="*/ 8709 h 6866709"/>
              <a:gd name="connsiteX1" fmla="*/ 6113417 w 7672252"/>
              <a:gd name="connsiteY1" fmla="*/ 0 h 6866709"/>
              <a:gd name="connsiteX2" fmla="*/ 7663542 w 7672252"/>
              <a:gd name="connsiteY2" fmla="*/ 0 h 6866709"/>
              <a:gd name="connsiteX3" fmla="*/ 7654835 w 7672252"/>
              <a:gd name="connsiteY3" fmla="*/ 6770914 h 6866709"/>
              <a:gd name="connsiteX4" fmla="*/ 7672252 w 7672252"/>
              <a:gd name="connsiteY4" fmla="*/ 6858000 h 6866709"/>
              <a:gd name="connsiteX5" fmla="*/ 1175657 w 7672252"/>
              <a:gd name="connsiteY5" fmla="*/ 6866709 h 6866709"/>
              <a:gd name="connsiteX6" fmla="*/ 0 w 7672252"/>
              <a:gd name="connsiteY6" fmla="*/ 8709 h 6866709"/>
              <a:gd name="connsiteX0" fmla="*/ 0 w 7680960"/>
              <a:gd name="connsiteY0" fmla="*/ 1 h 6866709"/>
              <a:gd name="connsiteX1" fmla="*/ 6122125 w 7680960"/>
              <a:gd name="connsiteY1" fmla="*/ 0 h 6866709"/>
              <a:gd name="connsiteX2" fmla="*/ 7672250 w 7680960"/>
              <a:gd name="connsiteY2" fmla="*/ 0 h 6866709"/>
              <a:gd name="connsiteX3" fmla="*/ 7663543 w 7680960"/>
              <a:gd name="connsiteY3" fmla="*/ 6770914 h 6866709"/>
              <a:gd name="connsiteX4" fmla="*/ 7680960 w 7680960"/>
              <a:gd name="connsiteY4" fmla="*/ 6858000 h 6866709"/>
              <a:gd name="connsiteX5" fmla="*/ 1184365 w 7680960"/>
              <a:gd name="connsiteY5" fmla="*/ 6866709 h 6866709"/>
              <a:gd name="connsiteX6" fmla="*/ 0 w 7680960"/>
              <a:gd name="connsiteY6" fmla="*/ 1 h 6866709"/>
              <a:gd name="connsiteX0" fmla="*/ 513195 w 8194155"/>
              <a:gd name="connsiteY0" fmla="*/ 1 h 6866709"/>
              <a:gd name="connsiteX1" fmla="*/ 6635320 w 8194155"/>
              <a:gd name="connsiteY1" fmla="*/ 0 h 6866709"/>
              <a:gd name="connsiteX2" fmla="*/ 8185445 w 8194155"/>
              <a:gd name="connsiteY2" fmla="*/ 0 h 6866709"/>
              <a:gd name="connsiteX3" fmla="*/ 8176738 w 8194155"/>
              <a:gd name="connsiteY3" fmla="*/ 6770914 h 6866709"/>
              <a:gd name="connsiteX4" fmla="*/ 8194155 w 8194155"/>
              <a:gd name="connsiteY4" fmla="*/ 6858000 h 6866709"/>
              <a:gd name="connsiteX5" fmla="*/ 530611 w 8194155"/>
              <a:gd name="connsiteY5" fmla="*/ 6866709 h 6866709"/>
              <a:gd name="connsiteX6" fmla="*/ 513195 w 8194155"/>
              <a:gd name="connsiteY6" fmla="*/ 1 h 6866709"/>
              <a:gd name="connsiteX0" fmla="*/ 0 w 7680960"/>
              <a:gd name="connsiteY0" fmla="*/ 1 h 6866709"/>
              <a:gd name="connsiteX1" fmla="*/ 6122125 w 7680960"/>
              <a:gd name="connsiteY1" fmla="*/ 0 h 6866709"/>
              <a:gd name="connsiteX2" fmla="*/ 7672250 w 7680960"/>
              <a:gd name="connsiteY2" fmla="*/ 0 h 6866709"/>
              <a:gd name="connsiteX3" fmla="*/ 7663543 w 7680960"/>
              <a:gd name="connsiteY3" fmla="*/ 6770914 h 6866709"/>
              <a:gd name="connsiteX4" fmla="*/ 7680960 w 7680960"/>
              <a:gd name="connsiteY4" fmla="*/ 6858000 h 6866709"/>
              <a:gd name="connsiteX5" fmla="*/ 17416 w 7680960"/>
              <a:gd name="connsiteY5" fmla="*/ 6866709 h 6866709"/>
              <a:gd name="connsiteX6" fmla="*/ 0 w 7680960"/>
              <a:gd name="connsiteY6" fmla="*/ 1 h 6866709"/>
              <a:gd name="connsiteX0" fmla="*/ 0 w 7680960"/>
              <a:gd name="connsiteY0" fmla="*/ 1 h 6866709"/>
              <a:gd name="connsiteX1" fmla="*/ 6122125 w 7680960"/>
              <a:gd name="connsiteY1" fmla="*/ 0 h 6866709"/>
              <a:gd name="connsiteX2" fmla="*/ 7672250 w 7680960"/>
              <a:gd name="connsiteY2" fmla="*/ 0 h 6866709"/>
              <a:gd name="connsiteX3" fmla="*/ 7663543 w 7680960"/>
              <a:gd name="connsiteY3" fmla="*/ 6770914 h 6866709"/>
              <a:gd name="connsiteX4" fmla="*/ 7680960 w 7680960"/>
              <a:gd name="connsiteY4" fmla="*/ 6858000 h 6866709"/>
              <a:gd name="connsiteX5" fmla="*/ 17416 w 7680960"/>
              <a:gd name="connsiteY5" fmla="*/ 6866709 h 6866709"/>
              <a:gd name="connsiteX6" fmla="*/ 0 w 7680960"/>
              <a:gd name="connsiteY6" fmla="*/ 1 h 6866709"/>
              <a:gd name="connsiteX0" fmla="*/ 330 w 7681290"/>
              <a:gd name="connsiteY0" fmla="*/ 1 h 6866709"/>
              <a:gd name="connsiteX1" fmla="*/ 6122455 w 7681290"/>
              <a:gd name="connsiteY1" fmla="*/ 0 h 6866709"/>
              <a:gd name="connsiteX2" fmla="*/ 7672580 w 7681290"/>
              <a:gd name="connsiteY2" fmla="*/ 0 h 6866709"/>
              <a:gd name="connsiteX3" fmla="*/ 7663873 w 7681290"/>
              <a:gd name="connsiteY3" fmla="*/ 6770914 h 6866709"/>
              <a:gd name="connsiteX4" fmla="*/ 7681290 w 7681290"/>
              <a:gd name="connsiteY4" fmla="*/ 6858000 h 6866709"/>
              <a:gd name="connsiteX5" fmla="*/ 17746 w 7681290"/>
              <a:gd name="connsiteY5" fmla="*/ 6866709 h 6866709"/>
              <a:gd name="connsiteX6" fmla="*/ 330 w 7681290"/>
              <a:gd name="connsiteY6" fmla="*/ 1 h 6866709"/>
              <a:gd name="connsiteX0" fmla="*/ 2224 w 7683184"/>
              <a:gd name="connsiteY0" fmla="*/ 1 h 6875418"/>
              <a:gd name="connsiteX1" fmla="*/ 6124349 w 7683184"/>
              <a:gd name="connsiteY1" fmla="*/ 0 h 6875418"/>
              <a:gd name="connsiteX2" fmla="*/ 7674474 w 7683184"/>
              <a:gd name="connsiteY2" fmla="*/ 0 h 6875418"/>
              <a:gd name="connsiteX3" fmla="*/ 7665767 w 7683184"/>
              <a:gd name="connsiteY3" fmla="*/ 6770914 h 6875418"/>
              <a:gd name="connsiteX4" fmla="*/ 7683184 w 7683184"/>
              <a:gd name="connsiteY4" fmla="*/ 6858000 h 6875418"/>
              <a:gd name="connsiteX5" fmla="*/ 10932 w 7683184"/>
              <a:gd name="connsiteY5" fmla="*/ 6875418 h 6875418"/>
              <a:gd name="connsiteX6" fmla="*/ 2224 w 7683184"/>
              <a:gd name="connsiteY6" fmla="*/ 1 h 6875418"/>
              <a:gd name="connsiteX0" fmla="*/ 126 w 7681086"/>
              <a:gd name="connsiteY0" fmla="*/ 1 h 6875418"/>
              <a:gd name="connsiteX1" fmla="*/ 6122251 w 7681086"/>
              <a:gd name="connsiteY1" fmla="*/ 0 h 6875418"/>
              <a:gd name="connsiteX2" fmla="*/ 7672376 w 7681086"/>
              <a:gd name="connsiteY2" fmla="*/ 0 h 6875418"/>
              <a:gd name="connsiteX3" fmla="*/ 7663669 w 7681086"/>
              <a:gd name="connsiteY3" fmla="*/ 6770914 h 6875418"/>
              <a:gd name="connsiteX4" fmla="*/ 7681086 w 7681086"/>
              <a:gd name="connsiteY4" fmla="*/ 6858000 h 6875418"/>
              <a:gd name="connsiteX5" fmla="*/ 8834 w 7681086"/>
              <a:gd name="connsiteY5" fmla="*/ 6875418 h 6875418"/>
              <a:gd name="connsiteX6" fmla="*/ 126 w 7681086"/>
              <a:gd name="connsiteY6" fmla="*/ 1 h 6875418"/>
              <a:gd name="connsiteX0" fmla="*/ 126 w 10633294"/>
              <a:gd name="connsiteY0" fmla="*/ 1 h 6875418"/>
              <a:gd name="connsiteX1" fmla="*/ 6122251 w 10633294"/>
              <a:gd name="connsiteY1" fmla="*/ 0 h 6875418"/>
              <a:gd name="connsiteX2" fmla="*/ 7672376 w 10633294"/>
              <a:gd name="connsiteY2" fmla="*/ 0 h 6875418"/>
              <a:gd name="connsiteX3" fmla="*/ 10633292 w 10633294"/>
              <a:gd name="connsiteY3" fmla="*/ 3688080 h 6875418"/>
              <a:gd name="connsiteX4" fmla="*/ 7681086 w 10633294"/>
              <a:gd name="connsiteY4" fmla="*/ 6858000 h 6875418"/>
              <a:gd name="connsiteX5" fmla="*/ 8834 w 10633294"/>
              <a:gd name="connsiteY5" fmla="*/ 6875418 h 6875418"/>
              <a:gd name="connsiteX6" fmla="*/ 126 w 10633294"/>
              <a:gd name="connsiteY6" fmla="*/ 1 h 6875418"/>
              <a:gd name="connsiteX0" fmla="*/ 126 w 10633294"/>
              <a:gd name="connsiteY0" fmla="*/ 1 h 6875418"/>
              <a:gd name="connsiteX1" fmla="*/ 6122251 w 10633294"/>
              <a:gd name="connsiteY1" fmla="*/ 0 h 6875418"/>
              <a:gd name="connsiteX2" fmla="*/ 7672376 w 10633294"/>
              <a:gd name="connsiteY2" fmla="*/ 0 h 6875418"/>
              <a:gd name="connsiteX3" fmla="*/ 10633292 w 10633294"/>
              <a:gd name="connsiteY3" fmla="*/ 3688080 h 6875418"/>
              <a:gd name="connsiteX4" fmla="*/ 9074458 w 10633294"/>
              <a:gd name="connsiteY4" fmla="*/ 6866708 h 6875418"/>
              <a:gd name="connsiteX5" fmla="*/ 8834 w 10633294"/>
              <a:gd name="connsiteY5" fmla="*/ 6875418 h 6875418"/>
              <a:gd name="connsiteX6" fmla="*/ 126 w 10633294"/>
              <a:gd name="connsiteY6" fmla="*/ 1 h 6875418"/>
              <a:gd name="connsiteX0" fmla="*/ 126 w 10633294"/>
              <a:gd name="connsiteY0" fmla="*/ 1 h 6875418"/>
              <a:gd name="connsiteX1" fmla="*/ 6122251 w 10633294"/>
              <a:gd name="connsiteY1" fmla="*/ 0 h 6875418"/>
              <a:gd name="connsiteX2" fmla="*/ 8334227 w 10633294"/>
              <a:gd name="connsiteY2" fmla="*/ 0 h 6875418"/>
              <a:gd name="connsiteX3" fmla="*/ 10633292 w 10633294"/>
              <a:gd name="connsiteY3" fmla="*/ 3688080 h 6875418"/>
              <a:gd name="connsiteX4" fmla="*/ 9074458 w 10633294"/>
              <a:gd name="connsiteY4" fmla="*/ 6866708 h 6875418"/>
              <a:gd name="connsiteX5" fmla="*/ 8834 w 10633294"/>
              <a:gd name="connsiteY5" fmla="*/ 6875418 h 6875418"/>
              <a:gd name="connsiteX6" fmla="*/ 126 w 10633294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334227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334227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334227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283020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633295"/>
              <a:gd name="connsiteY0" fmla="*/ 1 h 6875418"/>
              <a:gd name="connsiteX1" fmla="*/ 6122251 w 10633295"/>
              <a:gd name="connsiteY1" fmla="*/ 0 h 6875418"/>
              <a:gd name="connsiteX2" fmla="*/ 8283020 w 10633295"/>
              <a:gd name="connsiteY2" fmla="*/ 0 h 6875418"/>
              <a:gd name="connsiteX3" fmla="*/ 10633292 w 10633295"/>
              <a:gd name="connsiteY3" fmla="*/ 3688080 h 6875418"/>
              <a:gd name="connsiteX4" fmla="*/ 9074458 w 10633295"/>
              <a:gd name="connsiteY4" fmla="*/ 6866708 h 6875418"/>
              <a:gd name="connsiteX5" fmla="*/ 8834 w 10633295"/>
              <a:gd name="connsiteY5" fmla="*/ 6875418 h 6875418"/>
              <a:gd name="connsiteX6" fmla="*/ 126 w 10633295"/>
              <a:gd name="connsiteY6" fmla="*/ 1 h 6875418"/>
              <a:gd name="connsiteX0" fmla="*/ 126 w 10560143"/>
              <a:gd name="connsiteY0" fmla="*/ 1 h 6875418"/>
              <a:gd name="connsiteX1" fmla="*/ 6122251 w 10560143"/>
              <a:gd name="connsiteY1" fmla="*/ 0 h 6875418"/>
              <a:gd name="connsiteX2" fmla="*/ 8283020 w 10560143"/>
              <a:gd name="connsiteY2" fmla="*/ 0 h 6875418"/>
              <a:gd name="connsiteX3" fmla="*/ 10560140 w 10560143"/>
              <a:gd name="connsiteY3" fmla="*/ 3702710 h 6875418"/>
              <a:gd name="connsiteX4" fmla="*/ 9074458 w 10560143"/>
              <a:gd name="connsiteY4" fmla="*/ 6866708 h 6875418"/>
              <a:gd name="connsiteX5" fmla="*/ 8834 w 10560143"/>
              <a:gd name="connsiteY5" fmla="*/ 6875418 h 6875418"/>
              <a:gd name="connsiteX6" fmla="*/ 126 w 10560143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283020 w 10560144"/>
              <a:gd name="connsiteY2" fmla="*/ 0 h 6875418"/>
              <a:gd name="connsiteX3" fmla="*/ 10560140 w 10560144"/>
              <a:gd name="connsiteY3" fmla="*/ 3702710 h 6875418"/>
              <a:gd name="connsiteX4" fmla="*/ 9074458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283020 w 10560144"/>
              <a:gd name="connsiteY2" fmla="*/ 0 h 6875418"/>
              <a:gd name="connsiteX3" fmla="*/ 10560140 w 10560144"/>
              <a:gd name="connsiteY3" fmla="*/ 3702710 h 6875418"/>
              <a:gd name="connsiteX4" fmla="*/ 8935469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283020 w 10560144"/>
              <a:gd name="connsiteY2" fmla="*/ 0 h 6875418"/>
              <a:gd name="connsiteX3" fmla="*/ 10560140 w 10560144"/>
              <a:gd name="connsiteY3" fmla="*/ 3702710 h 6875418"/>
              <a:gd name="connsiteX4" fmla="*/ 8935469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283020 w 10560144"/>
              <a:gd name="connsiteY2" fmla="*/ 0 h 6875418"/>
              <a:gd name="connsiteX3" fmla="*/ 10560140 w 10560144"/>
              <a:gd name="connsiteY3" fmla="*/ 3702710 h 6875418"/>
              <a:gd name="connsiteX4" fmla="*/ 8935469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  <a:gd name="connsiteX0" fmla="*/ 126 w 10560144"/>
              <a:gd name="connsiteY0" fmla="*/ 1 h 6875418"/>
              <a:gd name="connsiteX1" fmla="*/ 6122251 w 10560144"/>
              <a:gd name="connsiteY1" fmla="*/ 0 h 6875418"/>
              <a:gd name="connsiteX2" fmla="*/ 8304966 w 10560144"/>
              <a:gd name="connsiteY2" fmla="*/ 0 h 6875418"/>
              <a:gd name="connsiteX3" fmla="*/ 10560140 w 10560144"/>
              <a:gd name="connsiteY3" fmla="*/ 3702710 h 6875418"/>
              <a:gd name="connsiteX4" fmla="*/ 8935469 w 10560144"/>
              <a:gd name="connsiteY4" fmla="*/ 6866708 h 6875418"/>
              <a:gd name="connsiteX5" fmla="*/ 8834 w 10560144"/>
              <a:gd name="connsiteY5" fmla="*/ 6875418 h 6875418"/>
              <a:gd name="connsiteX6" fmla="*/ 126 w 10560144"/>
              <a:gd name="connsiteY6" fmla="*/ 1 h 687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0144" h="6875418">
                <a:moveTo>
                  <a:pt x="126" y="1"/>
                </a:moveTo>
                <a:lnTo>
                  <a:pt x="6122251" y="0"/>
                </a:lnTo>
                <a:lnTo>
                  <a:pt x="8304966" y="0"/>
                </a:lnTo>
                <a:cubicBezTo>
                  <a:pt x="9057271" y="379403"/>
                  <a:pt x="10563042" y="1445739"/>
                  <a:pt x="10560140" y="3702710"/>
                </a:cubicBezTo>
                <a:cubicBezTo>
                  <a:pt x="10537962" y="5471827"/>
                  <a:pt x="9405615" y="6542169"/>
                  <a:pt x="8935469" y="6866708"/>
                </a:cubicBezTo>
                <a:lnTo>
                  <a:pt x="8834" y="6875418"/>
                </a:lnTo>
                <a:cubicBezTo>
                  <a:pt x="10285" y="6865984"/>
                  <a:pt x="-1325" y="1318623"/>
                  <a:pt x="12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AF845C-9043-3C13-6615-B9BA7CB87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96466" y="6092357"/>
            <a:ext cx="1105987" cy="6187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5FC3F2-CB0B-706A-2A15-D3227EBF5D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79958" y="0"/>
            <a:ext cx="2670084" cy="6865930"/>
          </a:xfrm>
          <a:prstGeom prst="rect">
            <a:avLst/>
          </a:prstGeom>
        </p:spPr>
      </p:pic>
      <p:sp>
        <p:nvSpPr>
          <p:cNvPr id="6" name="Redondear rectángulo de esquina diagonal 5">
            <a:extLst>
              <a:ext uri="{FF2B5EF4-FFF2-40B4-BE49-F238E27FC236}">
                <a16:creationId xmlns:a16="http://schemas.microsoft.com/office/drawing/2014/main" id="{0381478C-D045-0DB9-4AB7-8793ECB27F93}"/>
              </a:ext>
            </a:extLst>
          </p:cNvPr>
          <p:cNvSpPr/>
          <p:nvPr userDrawn="1"/>
        </p:nvSpPr>
        <p:spPr>
          <a:xfrm>
            <a:off x="3014559" y="5826036"/>
            <a:ext cx="6897537" cy="1049382"/>
          </a:xfrm>
          <a:custGeom>
            <a:avLst/>
            <a:gdLst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6156960 w 6156960"/>
              <a:gd name="connsiteY3" fmla="*/ 524691 h 1049382"/>
              <a:gd name="connsiteX4" fmla="*/ 5632269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6156960 w 6156960"/>
              <a:gd name="connsiteY3" fmla="*/ 524691 h 1049382"/>
              <a:gd name="connsiteX4" fmla="*/ 4691743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6156960 w 6156960"/>
              <a:gd name="connsiteY3" fmla="*/ 524691 h 1049382"/>
              <a:gd name="connsiteX4" fmla="*/ 5196841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52160 w 6156960"/>
              <a:gd name="connsiteY3" fmla="*/ 446314 h 1049382"/>
              <a:gd name="connsiteX4" fmla="*/ 5196841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52160 w 6156960"/>
              <a:gd name="connsiteY3" fmla="*/ 446314 h 1049382"/>
              <a:gd name="connsiteX4" fmla="*/ 5196841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52160 w 6156960"/>
              <a:gd name="connsiteY3" fmla="*/ 446314 h 1049382"/>
              <a:gd name="connsiteX4" fmla="*/ 5196841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86994 w 6156960"/>
              <a:gd name="connsiteY3" fmla="*/ 489857 h 1049382"/>
              <a:gd name="connsiteX4" fmla="*/ 5196841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86994 w 6156960"/>
              <a:gd name="connsiteY3" fmla="*/ 489857 h 1049382"/>
              <a:gd name="connsiteX4" fmla="*/ 5196841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86994 w 6156960"/>
              <a:gd name="connsiteY3" fmla="*/ 489857 h 1049382"/>
              <a:gd name="connsiteX4" fmla="*/ 5301344 w 6156960"/>
              <a:gd name="connsiteY4" fmla="*/ 1049382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969"/>
              <a:gd name="connsiteX1" fmla="*/ 6156960 w 6156960"/>
              <a:gd name="connsiteY1" fmla="*/ 0 h 1049969"/>
              <a:gd name="connsiteX2" fmla="*/ 6156960 w 6156960"/>
              <a:gd name="connsiteY2" fmla="*/ 0 h 1049969"/>
              <a:gd name="connsiteX3" fmla="*/ 5886994 w 6156960"/>
              <a:gd name="connsiteY3" fmla="*/ 489857 h 1049969"/>
              <a:gd name="connsiteX4" fmla="*/ 5301344 w 6156960"/>
              <a:gd name="connsiteY4" fmla="*/ 1049382 h 1049969"/>
              <a:gd name="connsiteX5" fmla="*/ 0 w 6156960"/>
              <a:gd name="connsiteY5" fmla="*/ 1049382 h 1049969"/>
              <a:gd name="connsiteX6" fmla="*/ 0 w 6156960"/>
              <a:gd name="connsiteY6" fmla="*/ 1049382 h 1049969"/>
              <a:gd name="connsiteX7" fmla="*/ 0 w 6156960"/>
              <a:gd name="connsiteY7" fmla="*/ 524691 h 1049969"/>
              <a:gd name="connsiteX8" fmla="*/ 524691 w 6156960"/>
              <a:gd name="connsiteY8" fmla="*/ 0 h 1049969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86994 w 6156960"/>
              <a:gd name="connsiteY3" fmla="*/ 489857 h 1049382"/>
              <a:gd name="connsiteX4" fmla="*/ 5278227 w 6156960"/>
              <a:gd name="connsiteY4" fmla="*/ 1040673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86994 w 6156960"/>
              <a:gd name="connsiteY3" fmla="*/ 489857 h 1049382"/>
              <a:gd name="connsiteX4" fmla="*/ 5278227 w 6156960"/>
              <a:gd name="connsiteY4" fmla="*/ 1040673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28226 w 6156960"/>
              <a:gd name="connsiteY3" fmla="*/ 519118 h 1049382"/>
              <a:gd name="connsiteX4" fmla="*/ 5278227 w 6156960"/>
              <a:gd name="connsiteY4" fmla="*/ 1040673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28226 w 6156960"/>
              <a:gd name="connsiteY3" fmla="*/ 519118 h 1049382"/>
              <a:gd name="connsiteX4" fmla="*/ 5278227 w 6156960"/>
              <a:gd name="connsiteY4" fmla="*/ 1040673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28226 w 6156960"/>
              <a:gd name="connsiteY3" fmla="*/ 519118 h 1049382"/>
              <a:gd name="connsiteX4" fmla="*/ 5278227 w 6156960"/>
              <a:gd name="connsiteY4" fmla="*/ 1040673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28226 w 6156960"/>
              <a:gd name="connsiteY3" fmla="*/ 519118 h 1049382"/>
              <a:gd name="connsiteX4" fmla="*/ 5278227 w 6156960"/>
              <a:gd name="connsiteY4" fmla="*/ 1040673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  <a:gd name="connsiteX0" fmla="*/ 524691 w 6156960"/>
              <a:gd name="connsiteY0" fmla="*/ 0 h 1049382"/>
              <a:gd name="connsiteX1" fmla="*/ 6156960 w 6156960"/>
              <a:gd name="connsiteY1" fmla="*/ 0 h 1049382"/>
              <a:gd name="connsiteX2" fmla="*/ 6156960 w 6156960"/>
              <a:gd name="connsiteY2" fmla="*/ 0 h 1049382"/>
              <a:gd name="connsiteX3" fmla="*/ 5828226 w 6156960"/>
              <a:gd name="connsiteY3" fmla="*/ 519118 h 1049382"/>
              <a:gd name="connsiteX4" fmla="*/ 5278227 w 6156960"/>
              <a:gd name="connsiteY4" fmla="*/ 1040673 h 1049382"/>
              <a:gd name="connsiteX5" fmla="*/ 0 w 6156960"/>
              <a:gd name="connsiteY5" fmla="*/ 1049382 h 1049382"/>
              <a:gd name="connsiteX6" fmla="*/ 0 w 6156960"/>
              <a:gd name="connsiteY6" fmla="*/ 1049382 h 1049382"/>
              <a:gd name="connsiteX7" fmla="*/ 0 w 6156960"/>
              <a:gd name="connsiteY7" fmla="*/ 524691 h 1049382"/>
              <a:gd name="connsiteX8" fmla="*/ 524691 w 6156960"/>
              <a:gd name="connsiteY8" fmla="*/ 0 h 10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6960" h="1049382">
                <a:moveTo>
                  <a:pt x="524691" y="0"/>
                </a:moveTo>
                <a:lnTo>
                  <a:pt x="6156960" y="0"/>
                </a:lnTo>
                <a:lnTo>
                  <a:pt x="6156960" y="0"/>
                </a:lnTo>
                <a:cubicBezTo>
                  <a:pt x="6055360" y="148771"/>
                  <a:pt x="6038674" y="240415"/>
                  <a:pt x="5828226" y="519118"/>
                </a:cubicBezTo>
                <a:cubicBezTo>
                  <a:pt x="5634471" y="765702"/>
                  <a:pt x="5437357" y="962993"/>
                  <a:pt x="5278227" y="1040673"/>
                </a:cubicBezTo>
                <a:cubicBezTo>
                  <a:pt x="5268042" y="1034868"/>
                  <a:pt x="1759409" y="1046479"/>
                  <a:pt x="0" y="1049382"/>
                </a:cubicBezTo>
                <a:lnTo>
                  <a:pt x="0" y="1049382"/>
                </a:lnTo>
                <a:lnTo>
                  <a:pt x="0" y="524691"/>
                </a:lnTo>
                <a:cubicBezTo>
                  <a:pt x="0" y="234912"/>
                  <a:pt x="234912" y="0"/>
                  <a:pt x="52469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6F8E9C8-0FA3-A9CD-B075-68F3A2C82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0515" y="6017626"/>
            <a:ext cx="5538651" cy="670559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 err="1"/>
              <a:t>Separation</a:t>
            </a:r>
            <a:r>
              <a:rPr lang="es-ES"/>
              <a:t> </a:t>
            </a:r>
            <a:r>
              <a:rPr lang="es-ES" err="1"/>
              <a:t>slide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36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D5AFA4-BBAC-4748-1179-92A5B43770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2754" y="1463040"/>
            <a:ext cx="5179288" cy="3431177"/>
          </a:xfrm>
          <a:prstGeom prst="round2DiagRect">
            <a:avLst>
              <a:gd name="adj1" fmla="val 0"/>
              <a:gd name="adj2" fmla="val 2537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2B124C3-D3BD-4186-0455-920928B0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670560"/>
            <a:ext cx="10874693" cy="505097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8F9C681B-8B47-A01F-5FFD-6077C11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7348" y="5077096"/>
            <a:ext cx="5179287" cy="780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605F8FEB-E0E8-7CCC-0E3B-6189FF5BBB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7349" y="1463040"/>
            <a:ext cx="5179288" cy="3431177"/>
          </a:xfrm>
          <a:prstGeom prst="round2DiagRect">
            <a:avLst>
              <a:gd name="adj1" fmla="val 0"/>
              <a:gd name="adj2" fmla="val 2537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1B0D0784-DBC5-4EFC-D2F2-78AC4BBD94C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252754" y="5077096"/>
            <a:ext cx="5179287" cy="780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1E1FF24-00F2-CE74-47D9-782F962C45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6466" y="6092357"/>
            <a:ext cx="1105987" cy="6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64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86" r:id="rId3"/>
    <p:sldLayoutId id="2147483685" r:id="rId4"/>
    <p:sldLayoutId id="2147483682" r:id="rId5"/>
    <p:sldLayoutId id="2147483681" r:id="rId6"/>
    <p:sldLayoutId id="2147483684" r:id="rId7"/>
    <p:sldLayoutId id="2147483687" r:id="rId8"/>
    <p:sldLayoutId id="2147483679" r:id="rId9"/>
    <p:sldLayoutId id="2147483680" r:id="rId10"/>
    <p:sldLayoutId id="2147483683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4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9F981-F936-5837-7F63-BE832465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06" y="777240"/>
            <a:ext cx="9771017" cy="2319921"/>
          </a:xfrm>
        </p:spPr>
        <p:txBody>
          <a:bodyPr/>
          <a:lstStyle/>
          <a:p>
            <a:r>
              <a:rPr lang="en-US" sz="6000" dirty="0"/>
              <a:t>Strengthening National Sporting Federations</a:t>
            </a:r>
            <a:endParaRPr lang="es-ES" sz="6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2F9C63-5D45-CF2D-7B40-83B4285D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754" y="3503415"/>
            <a:ext cx="9771017" cy="1888890"/>
          </a:xfrm>
        </p:spPr>
        <p:txBody>
          <a:bodyPr/>
          <a:lstStyle/>
          <a:p>
            <a:r>
              <a:rPr lang="en-US" sz="2400" dirty="0"/>
              <a:t>Importance of Constitutions &amp; Regulations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Core Elements,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Best Practices,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Pitfalls.</a:t>
            </a:r>
          </a:p>
          <a:p>
            <a:endParaRPr lang="es-ES" dirty="0"/>
          </a:p>
        </p:txBody>
      </p:sp>
      <p:pic>
        <p:nvPicPr>
          <p:cNvPr id="7" name="Picture 6" descr="A person wearing a suit and smiling&#10;&#10;AI-generated content may be incorrect.">
            <a:extLst>
              <a:ext uri="{FF2B5EF4-FFF2-40B4-BE49-F238E27FC236}">
                <a16:creationId xmlns:a16="http://schemas.microsoft.com/office/drawing/2014/main" id="{567A2677-6368-2ED8-00A7-A9925589D5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969" y="3644092"/>
            <a:ext cx="1818249" cy="2013476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653E31-7B5C-CDEE-D89B-8F450323B6B3}"/>
              </a:ext>
            </a:extLst>
          </p:cNvPr>
          <p:cNvSpPr txBox="1"/>
          <p:nvPr/>
        </p:nvSpPr>
        <p:spPr>
          <a:xfrm>
            <a:off x="9483969" y="5628968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Sabinah Clement</a:t>
            </a:r>
            <a:endParaRPr lang="en-VG" sz="1600" dirty="0">
              <a:solidFill>
                <a:schemeClr val="bg1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6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6B32C-C9B4-BC64-C95C-87CF8DC6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317809-096F-8C45-3B3C-5917FE73C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b="1" dirty="0"/>
              <a:t>Case </a:t>
            </a:r>
            <a:r>
              <a:rPr lang="es-ES" b="1" dirty="0" err="1"/>
              <a:t>Study</a:t>
            </a:r>
            <a:r>
              <a:rPr lang="es-ES" b="1" dirty="0"/>
              <a:t> #1</a:t>
            </a:r>
          </a:p>
          <a:p>
            <a:endParaRPr lang="es-ES" b="1" dirty="0"/>
          </a:p>
          <a:p>
            <a:r>
              <a:rPr lang="es-ES" b="1" dirty="0" err="1"/>
              <a:t>Thorough</a:t>
            </a:r>
            <a:r>
              <a:rPr lang="es-ES" b="1" dirty="0"/>
              <a:t> </a:t>
            </a:r>
            <a:r>
              <a:rPr lang="es-ES" b="1" dirty="0" err="1"/>
              <a:t>considerations</a:t>
            </a:r>
            <a:r>
              <a:rPr lang="es-ES" b="1" dirty="0"/>
              <a:t> in </a:t>
            </a:r>
            <a:r>
              <a:rPr lang="es-ES" b="1" dirty="0" err="1"/>
              <a:t>elections</a:t>
            </a:r>
            <a:r>
              <a:rPr lang="es-ES" b="1" dirty="0"/>
              <a:t> – </a:t>
            </a:r>
          </a:p>
          <a:p>
            <a:r>
              <a:rPr lang="es-ES" dirty="0"/>
              <a:t>Establishment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Electoral </a:t>
            </a:r>
            <a:r>
              <a:rPr lang="es-ES" dirty="0" err="1"/>
              <a:t>Code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specifically</a:t>
            </a:r>
            <a:r>
              <a:rPr lang="es-ES" dirty="0"/>
              <a:t> and </a:t>
            </a:r>
            <a:r>
              <a:rPr lang="es-ES" dirty="0" err="1"/>
              <a:t>thoroughly</a:t>
            </a:r>
            <a:r>
              <a:rPr lang="es-ES" dirty="0"/>
              <a:t> deal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entire</a:t>
            </a:r>
            <a:r>
              <a:rPr lang="es-ES" dirty="0"/>
              <a:t> electoral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nominations</a:t>
            </a:r>
            <a:r>
              <a:rPr lang="es-ES" dirty="0"/>
              <a:t> </a:t>
            </a:r>
            <a:r>
              <a:rPr lang="es-ES" dirty="0" err="1"/>
              <a:t>through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declaration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winners</a:t>
            </a:r>
            <a:r>
              <a:rPr lang="es-ES" dirty="0"/>
              <a:t>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2C5C51-159E-8878-89B2-5D605C2BF08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s-ES" b="1" dirty="0"/>
              <a:t>Case </a:t>
            </a:r>
            <a:r>
              <a:rPr lang="es-ES" b="1" dirty="0" err="1"/>
              <a:t>Study</a:t>
            </a:r>
            <a:r>
              <a:rPr lang="es-ES" b="1" dirty="0"/>
              <a:t> #2</a:t>
            </a:r>
          </a:p>
          <a:p>
            <a:endParaRPr lang="es-ES" b="1" dirty="0"/>
          </a:p>
          <a:p>
            <a:r>
              <a:rPr lang="es-ES" b="1" dirty="0" err="1"/>
              <a:t>Pitfall</a:t>
            </a:r>
            <a:r>
              <a:rPr lang="es-ES" b="1" dirty="0"/>
              <a:t> -</a:t>
            </a:r>
            <a:r>
              <a:rPr lang="es-ES" b="1" dirty="0" err="1"/>
              <a:t>Cumbersome</a:t>
            </a:r>
            <a:r>
              <a:rPr lang="es-ES" b="1" dirty="0"/>
              <a:t> </a:t>
            </a:r>
            <a:r>
              <a:rPr lang="es-ES" b="1" dirty="0" err="1"/>
              <a:t>membership</a:t>
            </a:r>
            <a:r>
              <a:rPr lang="es-ES" b="1" dirty="0"/>
              <a:t> </a:t>
            </a:r>
            <a:r>
              <a:rPr lang="es-ES" b="1" dirty="0" err="1"/>
              <a:t>requirements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40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429C35-0D62-AEAD-AB3E-A5082BE9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2671"/>
            <a:ext cx="8166519" cy="58396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Positions to be Elected</a:t>
            </a:r>
            <a:endParaRPr lang="en-VG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36AA76-28FB-4815-A0BB-32C1C287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56282"/>
            <a:ext cx="8596668" cy="201028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President</a:t>
            </a:r>
          </a:p>
          <a:p>
            <a:r>
              <a:rPr lang="en-US" sz="1600" dirty="0"/>
              <a:t>2 Vice Presidents</a:t>
            </a:r>
          </a:p>
          <a:p>
            <a:r>
              <a:rPr lang="en-US" sz="1600" dirty="0"/>
              <a:t>Treasurer</a:t>
            </a:r>
          </a:p>
          <a:p>
            <a:r>
              <a:rPr lang="en-US" sz="1600" dirty="0"/>
              <a:t>3 Directors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i="1" dirty="0">
                <a:solidFill>
                  <a:srgbClr val="FF0000"/>
                </a:solidFill>
              </a:rPr>
              <a:t> At least 1 of these must be of the gender in minority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VG" b="1" i="1" dirty="0">
              <a:solidFill>
                <a:srgbClr val="FF0000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590D5B18-A519-BD82-7A2F-EA5D546D6565}"/>
              </a:ext>
            </a:extLst>
          </p:cNvPr>
          <p:cNvSpPr txBox="1">
            <a:spLocks/>
          </p:cNvSpPr>
          <p:nvPr/>
        </p:nvSpPr>
        <p:spPr>
          <a:xfrm>
            <a:off x="677334" y="2966566"/>
            <a:ext cx="8596668" cy="75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/>
              <a:t>Requirements of Candidates</a:t>
            </a:r>
            <a:endParaRPr lang="en-VG" sz="3200" b="1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5DB530E-E240-330E-EB12-F784B5F3FABD}"/>
              </a:ext>
            </a:extLst>
          </p:cNvPr>
          <p:cNvSpPr txBox="1">
            <a:spLocks/>
          </p:cNvSpPr>
          <p:nvPr/>
        </p:nvSpPr>
        <p:spPr>
          <a:xfrm>
            <a:off x="787853" y="3720420"/>
            <a:ext cx="9123964" cy="27920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All Candidates for the Executive Committee must:</a:t>
            </a:r>
          </a:p>
          <a:p>
            <a:r>
              <a:rPr lang="en-US" sz="1700" dirty="0"/>
              <a:t>Be no older than 70</a:t>
            </a:r>
          </a:p>
          <a:p>
            <a:r>
              <a:rPr lang="en-US" sz="1700" u="sng" dirty="0"/>
              <a:t>Presidents</a:t>
            </a:r>
            <a:r>
              <a:rPr lang="en-US" sz="1700" dirty="0"/>
              <a:t> and </a:t>
            </a:r>
            <a:r>
              <a:rPr lang="en-US" sz="1700" u="sng" dirty="0"/>
              <a:t>Vice Presidents </a:t>
            </a:r>
            <a:r>
              <a:rPr lang="en-US" sz="1700" dirty="0"/>
              <a:t>must be nationals of country X</a:t>
            </a:r>
          </a:p>
          <a:p>
            <a:r>
              <a:rPr lang="en-US" sz="1700" dirty="0"/>
              <a:t>Any other member must be a resident in the country for at least 5 years</a:t>
            </a:r>
          </a:p>
          <a:p>
            <a:r>
              <a:rPr lang="en-US" sz="1700" dirty="0"/>
              <a:t>Not found guilty of any criminal offence</a:t>
            </a:r>
          </a:p>
          <a:p>
            <a:r>
              <a:rPr lang="en-US" sz="1700" dirty="0"/>
              <a:t>Not be a delegate to the AGM or a member of any other body of the NF</a:t>
            </a:r>
          </a:p>
          <a:p>
            <a:r>
              <a:rPr lang="en-US" sz="1700" dirty="0"/>
              <a:t>Not represent a Member who is already represented on the Executive Committee by another Director.</a:t>
            </a:r>
            <a:endParaRPr lang="en-VG" sz="1700" dirty="0"/>
          </a:p>
          <a:p>
            <a:pPr>
              <a:buFont typeface="Wingdings" panose="05000000000000000000" pitchFamily="2" charset="2"/>
              <a:buChar char="v"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VG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429C35-0D62-AEAD-AB3E-A5082BE9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83"/>
            <a:ext cx="10364451" cy="998162"/>
          </a:xfrm>
        </p:spPr>
        <p:txBody>
          <a:bodyPr/>
          <a:lstStyle/>
          <a:p>
            <a:pPr algn="l"/>
            <a:r>
              <a:rPr lang="en-US" b="1" dirty="0"/>
              <a:t>Nominations</a:t>
            </a:r>
            <a:endParaRPr lang="en-VG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36AA76-28FB-4815-A0BB-32C1C287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962" y="1076435"/>
            <a:ext cx="10515600" cy="1952951"/>
          </a:xfrm>
        </p:spPr>
        <p:txBody>
          <a:bodyPr/>
          <a:lstStyle/>
          <a:p>
            <a:r>
              <a:rPr lang="en-US" cap="none" dirty="0"/>
              <a:t>Each candidate must be proposed by at least 2 members and must pass an integrity check</a:t>
            </a:r>
          </a:p>
          <a:p>
            <a:r>
              <a:rPr lang="en-US" cap="none" dirty="0"/>
              <a:t>Candidatures must be sent to the secretariat 35 calendar days before the AGM </a:t>
            </a:r>
          </a:p>
          <a:p>
            <a:r>
              <a:rPr lang="en-US" cap="none" dirty="0"/>
              <a:t>Official list of candidates must be passed to members 14 days before the AGM </a:t>
            </a:r>
          </a:p>
          <a:p>
            <a:pPr marL="0" indent="0">
              <a:buNone/>
            </a:pPr>
            <a:endParaRPr lang="en-VG" dirty="0">
              <a:solidFill>
                <a:srgbClr val="00B050"/>
              </a:solidFill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87C1133-ACF5-D925-EE63-CBE318086CCB}"/>
              </a:ext>
            </a:extLst>
          </p:cNvPr>
          <p:cNvSpPr txBox="1">
            <a:spLocks/>
          </p:cNvSpPr>
          <p:nvPr/>
        </p:nvSpPr>
        <p:spPr>
          <a:xfrm>
            <a:off x="921962" y="3959238"/>
            <a:ext cx="10515600" cy="1952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/>
              <a:t>Elections shall be conducted in accordance with the electoral code of NF-X and shall be supervised by the Electoral Supervisor.</a:t>
            </a:r>
          </a:p>
          <a:p>
            <a:r>
              <a:rPr lang="en-US" cap="none" dirty="0"/>
              <a:t>Appeals against decisions of the Electoral Supervisor shall be heard by the Appeals Committee.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VG" dirty="0">
              <a:solidFill>
                <a:srgbClr val="00B050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B7007E6A-B2E5-B1CE-548D-275C23B88E64}"/>
              </a:ext>
            </a:extLst>
          </p:cNvPr>
          <p:cNvSpPr txBox="1">
            <a:spLocks/>
          </p:cNvSpPr>
          <p:nvPr/>
        </p:nvSpPr>
        <p:spPr>
          <a:xfrm>
            <a:off x="905587" y="2995231"/>
            <a:ext cx="10364451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Electoral supervisor</a:t>
            </a:r>
            <a:endParaRPr lang="en-VG" b="1" dirty="0"/>
          </a:p>
        </p:txBody>
      </p:sp>
    </p:spTree>
    <p:extLst>
      <p:ext uri="{BB962C8B-B14F-4D97-AF65-F5344CB8AC3E}">
        <p14:creationId xmlns:p14="http://schemas.microsoft.com/office/powerpoint/2010/main" val="174683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429C35-0D62-AEAD-AB3E-A5082BE9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688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Election Process (Article 30 of Constitution &amp; Article 14 of Electoral Code)</a:t>
            </a:r>
            <a:endParaRPr lang="en-VG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36AA76-28FB-4815-A0BB-32C1C287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602"/>
            <a:ext cx="10515600" cy="4768645"/>
          </a:xfrm>
        </p:spPr>
        <p:txBody>
          <a:bodyPr>
            <a:normAutofit lnSpcReduction="10000"/>
          </a:bodyPr>
          <a:lstStyle/>
          <a:p>
            <a:r>
              <a:rPr lang="en-US" sz="2400" cap="none" dirty="0"/>
              <a:t>For the election of president and vice president, a majority of &gt;50% is required.</a:t>
            </a:r>
          </a:p>
          <a:p>
            <a:endParaRPr lang="en-US" sz="1100" cap="none" dirty="0"/>
          </a:p>
          <a:p>
            <a:r>
              <a:rPr lang="en-US" sz="2400" cap="none" dirty="0"/>
              <a:t>If there are more than two candidates for president or </a:t>
            </a:r>
            <a:r>
              <a:rPr lang="en-US" sz="2400" cap="none" dirty="0" err="1"/>
              <a:t>vps</a:t>
            </a:r>
            <a:r>
              <a:rPr lang="en-US" sz="2400" cap="none" dirty="0"/>
              <a:t>, the candidate gaining the </a:t>
            </a:r>
            <a:r>
              <a:rPr lang="en-US" sz="2400" u="sng" cap="none" dirty="0"/>
              <a:t>lowest number of votes </a:t>
            </a:r>
            <a:r>
              <a:rPr lang="en-US" sz="2400" cap="none" dirty="0"/>
              <a:t>will be eliminated until only two candidates are left.</a:t>
            </a:r>
          </a:p>
          <a:p>
            <a:endParaRPr lang="en-US" sz="1100" cap="none" dirty="0"/>
          </a:p>
          <a:p>
            <a:r>
              <a:rPr lang="en-US" sz="2400" cap="none" dirty="0"/>
              <a:t>For the other members of the executive committee, the candidates receiving the most votes in respect of the free seat(s) shall be elected.</a:t>
            </a:r>
          </a:p>
          <a:p>
            <a:endParaRPr lang="en-US" sz="1000" cap="none" dirty="0"/>
          </a:p>
          <a:p>
            <a:r>
              <a:rPr lang="en-US" sz="2400" cap="none" dirty="0"/>
              <a:t>In the event of a tied vote for any position, two new ballots will be conducted.  If after those two new ballots the tie remains, the position shall remain vacant until a new elective general meeting is convened to hold new elections.</a:t>
            </a:r>
          </a:p>
        </p:txBody>
      </p:sp>
    </p:spTree>
    <p:extLst>
      <p:ext uri="{BB962C8B-B14F-4D97-AF65-F5344CB8AC3E}">
        <p14:creationId xmlns:p14="http://schemas.microsoft.com/office/powerpoint/2010/main" val="401878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429C35-0D62-AEAD-AB3E-A5082BE9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71787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Election Process (Article 30 of Constitution &amp; Article 14 of Electoral Code)</a:t>
            </a:r>
            <a:endParaRPr lang="en-VG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36AA76-28FB-4815-A0BB-32C1C287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25075" cy="4545678"/>
          </a:xfrm>
        </p:spPr>
        <p:txBody>
          <a:bodyPr>
            <a:normAutofit fontScale="70000" lnSpcReduction="20000"/>
          </a:bodyPr>
          <a:lstStyle/>
          <a:p>
            <a:r>
              <a:rPr lang="en-US" sz="2400" cap="none" dirty="0"/>
              <a:t>Voting is by SECRET BALLOT.</a:t>
            </a:r>
          </a:p>
          <a:p>
            <a:r>
              <a:rPr lang="en-US" sz="2400" cap="none" dirty="0"/>
              <a:t>Voting delegates will be verified against delegates list by producing id.</a:t>
            </a:r>
          </a:p>
          <a:p>
            <a:r>
              <a:rPr lang="en-US" sz="2400" cap="none" dirty="0"/>
              <a:t>The electoral supervisor will call each voting delegate to move to the front of the general meeting hall.</a:t>
            </a:r>
          </a:p>
          <a:p>
            <a:r>
              <a:rPr lang="en-US" sz="2400" cap="none" dirty="0"/>
              <a:t>Once called, the delegate will sign receipt of the ballot sheet.</a:t>
            </a:r>
          </a:p>
          <a:p>
            <a:r>
              <a:rPr lang="en-US" sz="2400" cap="none" dirty="0"/>
              <a:t>Votes will be cast privately by each voting delegate at the designated voting area.</a:t>
            </a:r>
          </a:p>
          <a:p>
            <a:r>
              <a:rPr lang="en-US" sz="2400" u="sng" cap="none" dirty="0"/>
              <a:t>No mobile phones </a:t>
            </a:r>
            <a:r>
              <a:rPr lang="en-US" sz="2400" cap="none" dirty="0"/>
              <a:t>will be permitted in the voting area.</a:t>
            </a:r>
          </a:p>
          <a:p>
            <a:r>
              <a:rPr lang="en-US" sz="2400" cap="none" dirty="0"/>
              <a:t>Once votes are cast, the ballot sheet will be folded twice and placed in the ballot box.  The delegate will sign the electoral register and return to their seat.</a:t>
            </a:r>
          </a:p>
          <a:p>
            <a:r>
              <a:rPr lang="en-US" sz="2400" cap="none" dirty="0"/>
              <a:t>Counting of votes will commence as soon as all of the delegates have deposited their ballot sheets in the ballot box.</a:t>
            </a:r>
          </a:p>
          <a:p>
            <a:r>
              <a:rPr lang="en-US" sz="2400" cap="none" dirty="0"/>
              <a:t>The electoral supervisor will remove and count the votes in front of all the delegates.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05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429C35-0D62-AEAD-AB3E-A5082BE9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473"/>
            <a:ext cx="10364451" cy="1596177"/>
          </a:xfrm>
        </p:spPr>
        <p:txBody>
          <a:bodyPr>
            <a:normAutofit/>
          </a:bodyPr>
          <a:lstStyle/>
          <a:p>
            <a:r>
              <a:rPr lang="en-US" b="1" dirty="0"/>
              <a:t>Election Process (Article 30 of Constitution &amp; Article 14 of Electoral Code)</a:t>
            </a:r>
            <a:endParaRPr lang="en-VG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36AA76-28FB-4815-A0BB-32C1C287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650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cap="none" dirty="0"/>
              <a:t>The electoral supervisor shall take any decisions regarding the validity or invalidity of ballot papers.</a:t>
            </a:r>
          </a:p>
          <a:p>
            <a:r>
              <a:rPr lang="en-US" sz="2400" cap="none" dirty="0"/>
              <a:t>Votes will be counted with real time tracking on screen in front of all members.</a:t>
            </a:r>
          </a:p>
          <a:p>
            <a:r>
              <a:rPr lang="en-US" sz="2400" cap="none" dirty="0"/>
              <a:t>If second or successive voting rounds are required, the counting of votes for the remaining candidates will recommence from 0. </a:t>
            </a:r>
          </a:p>
          <a:p>
            <a:r>
              <a:rPr lang="en-US" sz="2400" cap="none" dirty="0"/>
              <a:t>At the end of the voting process, the electoral supervisor will declare the official results.</a:t>
            </a:r>
          </a:p>
        </p:txBody>
      </p:sp>
    </p:spTree>
    <p:extLst>
      <p:ext uri="{BB962C8B-B14F-4D97-AF65-F5344CB8AC3E}">
        <p14:creationId xmlns:p14="http://schemas.microsoft.com/office/powerpoint/2010/main" val="250200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0C67D08-55E7-4DB3-9D3E-40EB5E0DD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B45E4C-11EA-42EC-90EB-EC4073F2C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07CEDB4-53E0-4D37-A419-33D00FB9B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2E990B1-DE6B-462C-9749-E78BA365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0EA32D99-95C4-B0FE-1864-FCCF05AA52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7734" b="172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D418BD-C060-4F78-A891-32A96DC71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spc="400" dirty="0"/>
              <a:t>Case Study #2</a:t>
            </a:r>
            <a:br>
              <a:rPr lang="en-US" sz="4800" b="1" spc="400" dirty="0"/>
            </a:br>
            <a:br>
              <a:rPr lang="en-US" sz="4800" b="1" spc="4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Eligibility - Who is a Member?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4F47CD-6BD9-142C-9BB4-CF105B5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US"/>
              <a:t>Team,</a:t>
            </a:r>
          </a:p>
          <a:p>
            <a:r>
              <a:rPr lang="en-US"/>
              <a:t>Association, or</a:t>
            </a:r>
          </a:p>
          <a:p>
            <a:r>
              <a:rPr lang="en-US"/>
              <a:t>Club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Which is organized to play sport Z.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n-US" sz="4400"/>
              <a:t>Membership is open to any: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/>
              <a:pPr>
                <a:spcAft>
                  <a:spcPts val="600"/>
                </a:spcAft>
              </a:pPr>
              <a:t>17</a:t>
            </a:fld>
            <a:endParaRPr lang="en-US" b="1" cap="all" spc="100"/>
          </a:p>
        </p:txBody>
      </p:sp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FF73A4-B88F-8585-6D6E-B4772843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n-US"/>
              <a:t>Application must be sent/given to the Secretary for submission to Exco for consideration and must  include:</a:t>
            </a:r>
          </a:p>
          <a:p>
            <a:endParaRPr lang="en-US"/>
          </a:p>
          <a:p>
            <a:r>
              <a:rPr lang="en-US"/>
              <a:t>A “properly completed roster”* signed on behalf of the team, association or club;</a:t>
            </a:r>
          </a:p>
          <a:p>
            <a:endParaRPr lang="en-US"/>
          </a:p>
          <a:p>
            <a:r>
              <a:rPr lang="en-US"/>
              <a:t>Annual Membership Dues, (</a:t>
            </a:r>
            <a:r>
              <a:rPr lang="en-US" i="1"/>
              <a:t>pursuant to Article 19</a:t>
            </a:r>
            <a:r>
              <a:rPr lang="en-US"/>
              <a:t>)</a:t>
            </a:r>
            <a:endParaRPr lang="en-VG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/>
              <a:t>Membership is by </a:t>
            </a:r>
            <a:r>
              <a:rPr lang="en-US" sz="4100" b="1" u="sng"/>
              <a:t>application</a:t>
            </a:r>
            <a:r>
              <a:rPr lang="en-US" sz="4100"/>
              <a:t> to the Executive Committee (“ExCo”)</a:t>
            </a:r>
            <a:endParaRPr lang="en-VG" sz="41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/>
              <a:pPr>
                <a:spcAft>
                  <a:spcPts val="600"/>
                </a:spcAft>
              </a:pPr>
              <a:t>18</a:t>
            </a:fld>
            <a:endParaRPr lang="en-US" b="1" cap="all" spc="100"/>
          </a:p>
        </p:txBody>
      </p:sp>
    </p:spTree>
    <p:extLst>
      <p:ext uri="{BB962C8B-B14F-4D97-AF65-F5344CB8AC3E}">
        <p14:creationId xmlns:p14="http://schemas.microsoft.com/office/powerpoint/2010/main" val="90481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FF73A4-B88F-8585-6D6E-B4772843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/>
              <a:t>A roster must contain: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400"/>
              <a:t>The names and details of 12 active players</a:t>
            </a:r>
          </a:p>
          <a:p>
            <a:pPr lvl="1">
              <a:lnSpc>
                <a:spcPct val="110000"/>
              </a:lnSpc>
            </a:pPr>
            <a:r>
              <a:rPr lang="en-US" sz="1400" i="1"/>
              <a:t>Details must include address, height, weight, DOB, position and proof of identification.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400"/>
              <a:t>The name of a Manager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400"/>
              <a:t>The name of a Coach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400"/>
              <a:t>The name of a Captain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1400"/>
              <a:t>A Practice Schedule</a:t>
            </a:r>
          </a:p>
          <a:p>
            <a:pPr lvl="1">
              <a:lnSpc>
                <a:spcPct val="110000"/>
              </a:lnSpc>
            </a:pPr>
            <a:r>
              <a:rPr lang="en-US" sz="1400" i="1"/>
              <a:t>Schedule must include details of days, times and venues and must be signed by the named Manager and Coach.</a:t>
            </a:r>
          </a:p>
          <a:p>
            <a:pPr>
              <a:lnSpc>
                <a:spcPct val="110000"/>
              </a:lnSpc>
            </a:pPr>
            <a:endParaRPr lang="en-VG" sz="1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Properly completed Roster</a:t>
            </a:r>
            <a:endParaRPr lang="en-VG" sz="44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/>
              <a:pPr>
                <a:spcAft>
                  <a:spcPts val="600"/>
                </a:spcAft>
              </a:pPr>
              <a:t>19</a:t>
            </a:fld>
            <a:endParaRPr lang="en-US" b="1" cap="all" spc="100"/>
          </a:p>
        </p:txBody>
      </p:sp>
    </p:spTree>
    <p:extLst>
      <p:ext uri="{BB962C8B-B14F-4D97-AF65-F5344CB8AC3E}">
        <p14:creationId xmlns:p14="http://schemas.microsoft.com/office/powerpoint/2010/main" val="134897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AA0A7-1597-29FD-BCF7-BB7F338F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1" y="999744"/>
            <a:ext cx="10918238" cy="548640"/>
          </a:xfrm>
        </p:spPr>
        <p:txBody>
          <a:bodyPr/>
          <a:lstStyle/>
          <a:p>
            <a:r>
              <a:rPr lang="en-US" sz="3600" dirty="0"/>
              <a:t>Why Constitutions &amp; Regulations Matter for National Federations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989266-382C-7BB9-2E43-5557CD796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881" y="1895856"/>
            <a:ext cx="10918238" cy="4605528"/>
          </a:xfrm>
        </p:spPr>
        <p:txBody>
          <a:bodyPr/>
          <a:lstStyle/>
          <a:p>
            <a:r>
              <a:rPr lang="en-US" sz="2400" dirty="0"/>
              <a:t>- Establish a clear governance structure</a:t>
            </a:r>
          </a:p>
          <a:p>
            <a:r>
              <a:rPr lang="en-US" sz="2400" dirty="0"/>
              <a:t>- Provide legal and operational clarity</a:t>
            </a:r>
          </a:p>
          <a:p>
            <a:r>
              <a:rPr lang="en-US" sz="2400" dirty="0"/>
              <a:t>- Define the federation’s mandate within the national sports ecosystem</a:t>
            </a:r>
          </a:p>
          <a:p>
            <a:r>
              <a:rPr lang="en-US" sz="2400" dirty="0"/>
              <a:t>- Provide legal legitimacy and alignment with national laws and NOC requirements</a:t>
            </a:r>
          </a:p>
          <a:p>
            <a:r>
              <a:rPr lang="en-US" sz="2400" dirty="0"/>
              <a:t>- Ensure transparent, fair, and democratic governance</a:t>
            </a:r>
          </a:p>
          <a:p>
            <a:r>
              <a:rPr lang="en-US" sz="2400" dirty="0"/>
              <a:t>- Protect the rights of athletes, members, and stakeholders</a:t>
            </a:r>
          </a:p>
          <a:p>
            <a:r>
              <a:rPr lang="en-US" sz="2400" dirty="0"/>
              <a:t>- Reinforce accountability to government, sponsors, and international bodies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21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FF73A4-B88F-8585-6D6E-B4772843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Upon submission of the rosters by the Secretary (within a reasonable time following receipt), </a:t>
            </a:r>
            <a:r>
              <a:rPr lang="en-US" b="1" u="sng" err="1"/>
              <a:t>ExCo</a:t>
            </a:r>
            <a:r>
              <a:rPr lang="en-US" b="1" u="sng"/>
              <a:t> will consider and vote</a:t>
            </a:r>
            <a:r>
              <a:rPr lang="en-US"/>
              <a:t> on whether to approve or reject the membership application of any team, association or club.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Voting will require a simple majority of </a:t>
            </a:r>
            <a:r>
              <a:rPr lang="en-US" err="1"/>
              <a:t>ExCo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VG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ExCo to consider admission of members</a:t>
            </a:r>
            <a:endParaRPr lang="en-VG" sz="44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C290B8-BF94-4636-BFAB-9FD67F4A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b="1" cap="all" spc="100" smtClean="0"/>
              <a:pPr>
                <a:spcAft>
                  <a:spcPts val="600"/>
                </a:spcAft>
              </a:pPr>
              <a:t>20</a:t>
            </a:fld>
            <a:endParaRPr lang="en-US" b="1" cap="all" spc="100"/>
          </a:p>
        </p:txBody>
      </p:sp>
    </p:spTree>
    <p:extLst>
      <p:ext uri="{BB962C8B-B14F-4D97-AF65-F5344CB8AC3E}">
        <p14:creationId xmlns:p14="http://schemas.microsoft.com/office/powerpoint/2010/main" val="416542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BC74F-3BD8-C17A-E1B4-CBA351515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0EB73-94CC-D3AB-D63B-A8F81955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29" y="888900"/>
            <a:ext cx="10918238" cy="548640"/>
          </a:xfrm>
        </p:spPr>
        <p:txBody>
          <a:bodyPr/>
          <a:lstStyle/>
          <a:p>
            <a:r>
              <a:rPr lang="en-US" sz="3600" dirty="0"/>
              <a:t>Implementing Effective Constitutions and Governance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D2DE60-B00B-5B8C-D776-25D586E79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868" y="1954978"/>
            <a:ext cx="10918238" cy="401412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400" dirty="0"/>
              <a:t>Make constitution &amp; Regulations accessible via website and handbooks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Communicate governance documents clearly to all members</a:t>
            </a:r>
          </a:p>
          <a:p>
            <a:r>
              <a:rPr lang="en-US" sz="2400" dirty="0"/>
              <a:t>-   Integrate governance expectations into membership agreements</a:t>
            </a:r>
          </a:p>
          <a:p>
            <a:r>
              <a:rPr lang="en-US" sz="2400" dirty="0"/>
              <a:t>-   Ensure uniform enforcement of disciplinary, ethics, and election procedures</a:t>
            </a:r>
          </a:p>
          <a:p>
            <a:r>
              <a:rPr lang="en-US" sz="2400" dirty="0"/>
              <a:t>-   Document and publish key decisions for transparency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Track compliance and conduct periodic governance audits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Follow the letter of the Constitution!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15B17-2CDD-6103-81D2-EA506BBEC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EE072D0-245A-D2F9-114C-768E3BD5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>
              <a:effectLst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B9ED86-B2C8-DB88-105A-A2D10EE7F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190" y="1933502"/>
            <a:ext cx="6346022" cy="3946811"/>
          </a:xfrm>
        </p:spPr>
        <p:txBody>
          <a:bodyPr>
            <a:normAutofit/>
          </a:bodyPr>
          <a:lstStyle/>
          <a:p>
            <a:r>
              <a:rPr lang="en-US" sz="2400" dirty="0"/>
              <a:t>Robust constitutions and Regulations strengthen national federations by: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Providing clear rules for the conduct of the NF,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protecting their reputation,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ensuring transparency;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Maintaining fairness,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Ensuring sustainable governance.</a:t>
            </a:r>
          </a:p>
          <a:p>
            <a:endParaRPr lang="en-US" dirty="0"/>
          </a:p>
        </p:txBody>
      </p:sp>
      <p:pic>
        <p:nvPicPr>
          <p:cNvPr id="7" name="Picture Placeholder 6" descr="A person and girls playing volleyball&#10;&#10;AI-generated content may be incorrect.">
            <a:extLst>
              <a:ext uri="{FF2B5EF4-FFF2-40B4-BE49-F238E27FC236}">
                <a16:creationId xmlns:a16="http://schemas.microsoft.com/office/drawing/2014/main" id="{7BF48CD0-DA2D-C020-E31B-E24D40233B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872" r="14872"/>
          <a:stretch>
            <a:fillRect/>
          </a:stretch>
        </p:blipFill>
        <p:spPr>
          <a:xfrm>
            <a:off x="4940896" y="0"/>
            <a:ext cx="7251104" cy="6866709"/>
          </a:xfrm>
        </p:spPr>
      </p:pic>
    </p:spTree>
    <p:extLst>
      <p:ext uri="{BB962C8B-B14F-4D97-AF65-F5344CB8AC3E}">
        <p14:creationId xmlns:p14="http://schemas.microsoft.com/office/powerpoint/2010/main" val="42928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F7EFD22-731F-B1B1-305E-A83F6189C8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55" b="1155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11DB46-2F8C-87B8-BD86-57878599EAB8}"/>
              </a:ext>
            </a:extLst>
          </p:cNvPr>
          <p:cNvSpPr txBox="1"/>
          <p:nvPr/>
        </p:nvSpPr>
        <p:spPr>
          <a:xfrm>
            <a:off x="10213848" y="1141214"/>
            <a:ext cx="165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  <a:endParaRPr lang="en-VG" dirty="0"/>
          </a:p>
        </p:txBody>
      </p:sp>
    </p:spTree>
    <p:extLst>
      <p:ext uri="{BB962C8B-B14F-4D97-AF65-F5344CB8AC3E}">
        <p14:creationId xmlns:p14="http://schemas.microsoft.com/office/powerpoint/2010/main" val="283762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D19558-2597-363E-58EF-F599E50354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VG"/>
          </a:p>
        </p:txBody>
      </p:sp>
    </p:spTree>
    <p:extLst>
      <p:ext uri="{BB962C8B-B14F-4D97-AF65-F5344CB8AC3E}">
        <p14:creationId xmlns:p14="http://schemas.microsoft.com/office/powerpoint/2010/main" val="251821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428E7-4ECE-917E-4388-6F9F62521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3C326-C7C1-020E-F0BF-827909CA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1" y="999744"/>
            <a:ext cx="10918238" cy="548640"/>
          </a:xfrm>
        </p:spPr>
        <p:txBody>
          <a:bodyPr/>
          <a:lstStyle/>
          <a:p>
            <a:r>
              <a:rPr lang="en-US" sz="3600" dirty="0"/>
              <a:t>Reputational Risk Mitigation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EE0BFD-0A9E-9924-5D38-533BCA606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729" y="2179320"/>
            <a:ext cx="10918238" cy="3800856"/>
          </a:xfrm>
        </p:spPr>
        <p:txBody>
          <a:bodyPr/>
          <a:lstStyle/>
          <a:p>
            <a:r>
              <a:rPr lang="en-US" sz="2400" dirty="0"/>
              <a:t>- Clear governance reduces risk of scandals and governance failures</a:t>
            </a:r>
          </a:p>
          <a:p>
            <a:r>
              <a:rPr lang="en-US" sz="2400" dirty="0"/>
              <a:t>- Transparent processes build trust with athletes, public, and media</a:t>
            </a:r>
          </a:p>
          <a:p>
            <a:r>
              <a:rPr lang="en-US" sz="2400" dirty="0"/>
              <a:t>- Proper disciplinary mechanisms protect federation integrity</a:t>
            </a:r>
          </a:p>
          <a:p>
            <a:r>
              <a:rPr lang="en-US" sz="2400" dirty="0"/>
              <a:t>- Helps maintain sponsorships and funding by demonstrating strong governance</a:t>
            </a:r>
          </a:p>
          <a:p>
            <a:r>
              <a:rPr lang="en-US" sz="2400" dirty="0"/>
              <a:t>- Ensures credibility when dealing with international federations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228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7FB12-2C14-BD86-462F-E9718E928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FBDEA-2D47-B66D-DC3A-A31B1F88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29" y="560832"/>
            <a:ext cx="10918238" cy="548640"/>
          </a:xfrm>
        </p:spPr>
        <p:txBody>
          <a:bodyPr/>
          <a:lstStyle/>
          <a:p>
            <a:r>
              <a:rPr lang="en-US" sz="3600" dirty="0"/>
              <a:t>Key Components of a Federation’s Constitution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A4D4B-9A51-6556-FEBA-AEE282C23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881" y="1463336"/>
            <a:ext cx="10918238" cy="502267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400" dirty="0"/>
              <a:t>Name,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Legal status, and national recognition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Purpose, mission, and role in national sports development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Board/Executive Committee composition and authority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Membership requirements and categories </a:t>
            </a:r>
          </a:p>
          <a:p>
            <a:r>
              <a:rPr lang="en-US" sz="2400" i="1" dirty="0"/>
              <a:t>    (clubs, athletes, officials)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Voting rights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Structure of General Assembly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Detailed election procedures </a:t>
            </a:r>
          </a:p>
          <a:p>
            <a:r>
              <a:rPr lang="en-US" sz="2400" i="1" dirty="0"/>
              <a:t>    (nominations, conduct of elections, voting,  disputes)</a:t>
            </a:r>
          </a:p>
          <a:p>
            <a:endParaRPr lang="en-U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0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C5609-0F80-15E6-226B-9ACF78260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4F02F-04C6-7C73-BDC4-E4624C704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68" y="958701"/>
            <a:ext cx="10918238" cy="548640"/>
          </a:xfrm>
        </p:spPr>
        <p:txBody>
          <a:bodyPr/>
          <a:lstStyle/>
          <a:p>
            <a:r>
              <a:rPr lang="en-US" sz="3600" dirty="0"/>
              <a:t>Key Components of a Federation’s Constitution </a:t>
            </a:r>
            <a:r>
              <a:rPr lang="en-US" sz="3600" i="1" dirty="0"/>
              <a:t>(Cont’d)</a:t>
            </a:r>
            <a:endParaRPr lang="es-ES" sz="3600" i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ED6594-FDF9-5DC7-3D1B-55A23056D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881" y="1933502"/>
            <a:ext cx="10918238" cy="448717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2400" dirty="0"/>
              <a:t>Term limits,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Election cycles,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Eligibility criteria</a:t>
            </a:r>
          </a:p>
          <a:p>
            <a:r>
              <a:rPr lang="en-US" sz="2400" dirty="0"/>
              <a:t>-   Meeting protocols (AGMs, EGMs)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Financial governance, audits, and reporting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Authority to create commissions/sub-committees</a:t>
            </a:r>
          </a:p>
          <a:p>
            <a:r>
              <a:rPr lang="en-US" sz="2400" dirty="0"/>
              <a:t>-   Authority to create Regulations/By-Laws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Amendment procedures </a:t>
            </a:r>
            <a:r>
              <a:rPr lang="en-US" sz="2400" i="1" dirty="0"/>
              <a:t>(how, who, when)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Deferring to Constitution of governing bodies in areas where NF’s constitution is silent.</a:t>
            </a:r>
          </a:p>
          <a:p>
            <a:pPr marL="342900" indent="-342900">
              <a:buFontTx/>
              <a:buChar char="-"/>
            </a:pPr>
            <a:endParaRPr lang="en-US" sz="2400" i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39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B6AC1-75A1-9CE2-A686-A17DAC2C8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4C45D-4609-4BC0-AF5C-47D5BBC0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29" y="1149072"/>
            <a:ext cx="10918238" cy="548640"/>
          </a:xfrm>
        </p:spPr>
        <p:txBody>
          <a:bodyPr/>
          <a:lstStyle/>
          <a:p>
            <a:r>
              <a:rPr lang="en-US" sz="3600" dirty="0"/>
              <a:t>Regulations: </a:t>
            </a:r>
            <a:br>
              <a:rPr lang="en-US" sz="3600" dirty="0"/>
            </a:br>
            <a:r>
              <a:rPr lang="en-US" sz="3600" dirty="0"/>
              <a:t>Operational and Governance Details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0A2647-F79F-A14C-4F32-5FDBD0E98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881" y="2199283"/>
            <a:ext cx="10918238" cy="4605528"/>
          </a:xfrm>
        </p:spPr>
        <p:txBody>
          <a:bodyPr/>
          <a:lstStyle/>
          <a:p>
            <a:r>
              <a:rPr lang="en-US" sz="2400" dirty="0"/>
              <a:t>-  Code of ethics and conduct for athletes, officials, and administrators</a:t>
            </a:r>
          </a:p>
          <a:p>
            <a:r>
              <a:rPr lang="en-US" sz="2400" dirty="0"/>
              <a:t>- Conflict-of-interest procedures</a:t>
            </a:r>
          </a:p>
          <a:p>
            <a:r>
              <a:rPr lang="en-US" sz="2400" dirty="0"/>
              <a:t>- Disciplinary frameworks and appeals mechanisms</a:t>
            </a:r>
          </a:p>
          <a:p>
            <a:r>
              <a:rPr lang="en-US" sz="2400" dirty="0"/>
              <a:t>- Technical and competition rules (overview)</a:t>
            </a:r>
          </a:p>
          <a:p>
            <a:r>
              <a:rPr lang="en-US" sz="2400" dirty="0"/>
              <a:t>- Data protection, safeguarding, and anti-harassment provisions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Delegation of authority and committee roles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Anti-money laundering, counter-terrorist financing policies and procedures</a:t>
            </a:r>
          </a:p>
          <a:p>
            <a:r>
              <a:rPr lang="en-US" sz="2400" dirty="0"/>
              <a:t>- Amendment procedures (how, who, when)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873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B5907-1373-AEFF-A806-FCBD96C85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F5B0D-CE65-FE05-ED77-DBD3772B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29" y="771144"/>
            <a:ext cx="10918238" cy="548640"/>
          </a:xfrm>
        </p:spPr>
        <p:txBody>
          <a:bodyPr/>
          <a:lstStyle/>
          <a:p>
            <a:r>
              <a:rPr lang="en-US" sz="3600" dirty="0"/>
              <a:t>Benefits of Strong Constitutions &amp; Regulations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EAF5AA-DFC2-DDEF-063F-8EA4E12ED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729" y="1913097"/>
            <a:ext cx="10918238" cy="4605528"/>
          </a:xfrm>
        </p:spPr>
        <p:txBody>
          <a:bodyPr/>
          <a:lstStyle/>
          <a:p>
            <a:r>
              <a:rPr lang="en-US" sz="2400" dirty="0"/>
              <a:t>- Protects organizational integrity</a:t>
            </a:r>
          </a:p>
          <a:p>
            <a:r>
              <a:rPr lang="en-US" sz="2400" dirty="0"/>
              <a:t>- Enhances credibility with government, sponsors, and the community</a:t>
            </a:r>
          </a:p>
          <a:p>
            <a:r>
              <a:rPr lang="en-US" sz="2400" dirty="0"/>
              <a:t>- Mitigates reputational, legal, and operational risks</a:t>
            </a:r>
          </a:p>
          <a:p>
            <a:r>
              <a:rPr lang="en-US" sz="2400" dirty="0"/>
              <a:t>- Ensures consistency and fairness in decision-making</a:t>
            </a:r>
          </a:p>
          <a:p>
            <a:r>
              <a:rPr lang="en-US" sz="2400" dirty="0"/>
              <a:t>- Improves athlete and member trust</a:t>
            </a:r>
          </a:p>
          <a:p>
            <a:r>
              <a:rPr lang="en-US" sz="2400" dirty="0"/>
              <a:t>- Strengthens compliance with international federation standards</a:t>
            </a:r>
          </a:p>
          <a:p>
            <a:r>
              <a:rPr lang="en-US" sz="2400" dirty="0"/>
              <a:t>- Supports long-term strategic planning and stability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370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90E05-2A9D-E248-8D8C-BB0393B1A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92C60-48AE-75ED-7911-48383F27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29" y="560832"/>
            <a:ext cx="10918238" cy="548640"/>
          </a:xfrm>
        </p:spPr>
        <p:txBody>
          <a:bodyPr/>
          <a:lstStyle/>
          <a:p>
            <a:r>
              <a:rPr lang="en-US" sz="3600" dirty="0"/>
              <a:t>Best Practices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DD2C73-5504-4757-F348-B50057784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881" y="1691640"/>
            <a:ext cx="10918238" cy="4605528"/>
          </a:xfrm>
        </p:spPr>
        <p:txBody>
          <a:bodyPr/>
          <a:lstStyle/>
          <a:p>
            <a:r>
              <a:rPr lang="en-US" sz="2400" dirty="0"/>
              <a:t>- Benchmark against leading international federations</a:t>
            </a:r>
          </a:p>
          <a:p>
            <a:r>
              <a:rPr lang="en-US" sz="2400" dirty="0"/>
              <a:t>- Conduct regular reviews (every 2–4 years)</a:t>
            </a:r>
          </a:p>
          <a:p>
            <a:r>
              <a:rPr lang="en-US" sz="2400" dirty="0"/>
              <a:t>- Consult athletes, clubs, coaches, and other stakeholders</a:t>
            </a:r>
          </a:p>
          <a:p>
            <a:r>
              <a:rPr lang="en-US" sz="2400" dirty="0"/>
              <a:t>- Use clear, plain language to avoid interpretation issues</a:t>
            </a:r>
          </a:p>
          <a:p>
            <a:r>
              <a:rPr lang="en-US" sz="2400" dirty="0"/>
              <a:t>- Ensure compliance with national sports legislation and NOC guidelines</a:t>
            </a:r>
          </a:p>
          <a:p>
            <a:r>
              <a:rPr lang="en-US" sz="2400" dirty="0"/>
              <a:t>- Maintain independent judicial/ethics bodies</a:t>
            </a:r>
          </a:p>
          <a:p>
            <a:r>
              <a:rPr lang="en-US" sz="2400" dirty="0"/>
              <a:t>- Provide governance training for Board members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732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B6F7E-7D12-CDB5-32EB-E04865E6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F83CF-89A6-F8C5-8FCF-150DBE23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1" y="658368"/>
            <a:ext cx="10918238" cy="548640"/>
          </a:xfrm>
        </p:spPr>
        <p:txBody>
          <a:bodyPr/>
          <a:lstStyle/>
          <a:p>
            <a:r>
              <a:rPr lang="en-US" sz="3600" dirty="0"/>
              <a:t>Common Pitfalls to Avoid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052A27-5AA9-3E3C-C78C-DACFE1A5F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881" y="1815375"/>
            <a:ext cx="10918238" cy="4605528"/>
          </a:xfrm>
        </p:spPr>
        <p:txBody>
          <a:bodyPr/>
          <a:lstStyle/>
          <a:p>
            <a:r>
              <a:rPr lang="en-US" sz="2400" dirty="0"/>
              <a:t>- Ambiguous or contradictory clauses</a:t>
            </a:r>
          </a:p>
          <a:p>
            <a:r>
              <a:rPr lang="en-US" sz="2400" dirty="0"/>
              <a:t>- Outdated documents not aligned with current laws or IF statutes</a:t>
            </a:r>
          </a:p>
          <a:p>
            <a:r>
              <a:rPr lang="en-US" sz="2400" dirty="0"/>
              <a:t>- Overly </a:t>
            </a:r>
            <a:r>
              <a:rPr lang="en-US" sz="2400" dirty="0" err="1"/>
              <a:t>centralised</a:t>
            </a:r>
            <a:r>
              <a:rPr lang="en-US" sz="2400" dirty="0"/>
              <a:t> power with no checks and balances</a:t>
            </a:r>
          </a:p>
          <a:p>
            <a:r>
              <a:rPr lang="en-US" sz="2400" dirty="0"/>
              <a:t>- Poor election transparency or integrity issues</a:t>
            </a:r>
          </a:p>
          <a:p>
            <a:r>
              <a:rPr lang="en-US" sz="2400" dirty="0"/>
              <a:t>- Regulations that are too rigid or difficult to amend</a:t>
            </a:r>
          </a:p>
          <a:p>
            <a:r>
              <a:rPr lang="en-US" sz="2400" dirty="0"/>
              <a:t>- Lack of education for members about their rights and obligations</a:t>
            </a:r>
          </a:p>
          <a:p>
            <a:r>
              <a:rPr lang="en-US" sz="2400" dirty="0"/>
              <a:t>- Failure to publish governance documents publicly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8947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IVB ">
      <a:dk1>
        <a:srgbClr val="2E34CF"/>
      </a:dk1>
      <a:lt1>
        <a:srgbClr val="FFFFFF"/>
      </a:lt1>
      <a:dk2>
        <a:srgbClr val="2E34C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 smtClean="0">
            <a:solidFill>
              <a:schemeClr val="bg2">
                <a:lumMod val="25000"/>
              </a:schemeClr>
            </a:solidFill>
            <a:latin typeface="Kalinga" panose="020B0502040204020203" pitchFamily="34" charset="0"/>
            <a:cs typeface="Kalinga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8C56F71D2394593C86362AA5DFDE3" ma:contentTypeVersion="19" ma:contentTypeDescription="Create a new document." ma:contentTypeScope="" ma:versionID="1b44399aef53cfa7b24018472e705d39">
  <xsd:schema xmlns:xsd="http://www.w3.org/2001/XMLSchema" xmlns:xs="http://www.w3.org/2001/XMLSchema" xmlns:p="http://schemas.microsoft.com/office/2006/metadata/properties" xmlns:ns2="d2396cf1-b51e-46db-a35c-f3003e79e2c5" xmlns:ns3="577370f9-c091-4b48-8beb-5c1f09b995f0" targetNamespace="http://schemas.microsoft.com/office/2006/metadata/properties" ma:root="true" ma:fieldsID="b7781186ff02bd23e728e2dd4b57571f" ns2:_="" ns3:_="">
    <xsd:import namespace="d2396cf1-b51e-46db-a35c-f3003e79e2c5"/>
    <xsd:import namespace="577370f9-c091-4b48-8beb-5c1f09b995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96cf1-b51e-46db-a35c-f3003e79e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cd510e-cf03-4d33-acb1-495035b999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370f9-c091-4b48-8beb-5c1f09b99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5640f9-0d6f-491f-94c3-5f8f076ecc09}" ma:internalName="TaxCatchAll" ma:showField="CatchAllData" ma:web="577370f9-c091-4b48-8beb-5c1f09b995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396cf1-b51e-46db-a35c-f3003e79e2c5">
      <Terms xmlns="http://schemas.microsoft.com/office/infopath/2007/PartnerControls"/>
    </lcf76f155ced4ddcb4097134ff3c332f>
    <TaxCatchAll xmlns="577370f9-c091-4b48-8beb-5c1f09b995f0" xsi:nil="true"/>
  </documentManagement>
</p:properties>
</file>

<file path=customXml/itemProps1.xml><?xml version="1.0" encoding="utf-8"?>
<ds:datastoreItem xmlns:ds="http://schemas.openxmlformats.org/officeDocument/2006/customXml" ds:itemID="{171AF757-A7A7-4DE4-8689-C2D55101C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4166B-AAF2-4F18-89BA-B17AD7FF8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396cf1-b51e-46db-a35c-f3003e79e2c5"/>
    <ds:schemaRef ds:uri="577370f9-c091-4b48-8beb-5c1f09b995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48590C-87BF-4B4B-93B2-4DAD4E12FDBF}">
  <ds:schemaRefs>
    <ds:schemaRef ds:uri="577370f9-c091-4b48-8beb-5c1f09b995f0"/>
    <ds:schemaRef ds:uri="d2396cf1-b51e-46db-a35c-f3003e79e2c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1676</Words>
  <Application>Microsoft Office PowerPoint</Application>
  <PresentationFormat>Widescreen</PresentationFormat>
  <Paragraphs>202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Arial</vt:lpstr>
      <vt:lpstr>Calibri</vt:lpstr>
      <vt:lpstr>Kalinga</vt:lpstr>
      <vt:lpstr>Tw Cen MT</vt:lpstr>
      <vt:lpstr>Wingdings</vt:lpstr>
      <vt:lpstr>Tema de Office</vt:lpstr>
      <vt:lpstr>Droplet</vt:lpstr>
      <vt:lpstr>1_Droplet</vt:lpstr>
      <vt:lpstr>Strengthening National Sporting Federations</vt:lpstr>
      <vt:lpstr>Why Constitutions &amp; Regulations Matter for National Federations</vt:lpstr>
      <vt:lpstr>Reputational Risk Mitigation</vt:lpstr>
      <vt:lpstr>Key Components of a Federation’s Constitution</vt:lpstr>
      <vt:lpstr>Key Components of a Federation’s Constitution (Cont’d)</vt:lpstr>
      <vt:lpstr>Regulations:  Operational and Governance Details</vt:lpstr>
      <vt:lpstr>Benefits of Strong Constitutions &amp; Regulations</vt:lpstr>
      <vt:lpstr>Best Practices</vt:lpstr>
      <vt:lpstr>Common Pitfalls to Avoid</vt:lpstr>
      <vt:lpstr>Case Studies</vt:lpstr>
      <vt:lpstr>Positions to be Elected</vt:lpstr>
      <vt:lpstr>Nominations</vt:lpstr>
      <vt:lpstr>Election Process (Article 30 of Constitution &amp; Article 14 of Electoral Code)</vt:lpstr>
      <vt:lpstr>Election Process (Article 30 of Constitution &amp; Article 14 of Electoral Code)</vt:lpstr>
      <vt:lpstr>Election Process (Article 30 of Constitution &amp; Article 14 of Electoral Code)</vt:lpstr>
      <vt:lpstr>Case Study #2  </vt:lpstr>
      <vt:lpstr>Membership is open to any:</vt:lpstr>
      <vt:lpstr>Membership is by application to the Executive Committee (“ExCo”)</vt:lpstr>
      <vt:lpstr>Properly completed Roster</vt:lpstr>
      <vt:lpstr>ExCo to consider admission of members</vt:lpstr>
      <vt:lpstr>Implementing Effective Constitutions and Governance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Sabinah Clement</cp:lastModifiedBy>
  <cp:revision>7</cp:revision>
  <cp:lastPrinted>2024-11-16T10:46:11Z</cp:lastPrinted>
  <dcterms:created xsi:type="dcterms:W3CDTF">2024-11-05T11:27:17Z</dcterms:created>
  <dcterms:modified xsi:type="dcterms:W3CDTF">2025-12-11T13:37:40Z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0x010100C378C56F71D2394593C86362AA5DFDE3</vt:lpwstr>
  </property>
  <property fmtid="{D5CDD505-2E9C-101B-9397-08002B2CF9AE}" pid="3" name="MediaServiceImageTags">
    <vt:lpwstr/>
  </property>
</Properties>
</file>