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21"/>
  </p:notesMasterIdLst>
  <p:sldIdLst>
    <p:sldId id="256" r:id="rId2"/>
    <p:sldId id="257" r:id="rId3"/>
    <p:sldId id="258" r:id="rId4"/>
    <p:sldId id="259" r:id="rId5"/>
    <p:sldId id="288" r:id="rId6"/>
    <p:sldId id="290" r:id="rId7"/>
    <p:sldId id="260" r:id="rId8"/>
    <p:sldId id="286" r:id="rId9"/>
    <p:sldId id="270" r:id="rId10"/>
    <p:sldId id="287" r:id="rId11"/>
    <p:sldId id="271" r:id="rId12"/>
    <p:sldId id="273" r:id="rId13"/>
    <p:sldId id="274" r:id="rId14"/>
    <p:sldId id="281" r:id="rId15"/>
    <p:sldId id="289" r:id="rId16"/>
    <p:sldId id="292" r:id="rId17"/>
    <p:sldId id="291" r:id="rId18"/>
    <p:sldId id="29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48"/>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F7E4C-C4AE-4BF8-871C-1CCE8F076845}"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2DB8283A-EC02-4D0B-B3EC-89D24932BE6F}">
      <dgm:prSet/>
      <dgm:spPr/>
      <dgm:t>
        <a:bodyPr/>
        <a:lstStyle/>
        <a:p>
          <a:r>
            <a:rPr lang="en-US" dirty="0"/>
            <a:t>ECVA Referee Commission</a:t>
          </a:r>
        </a:p>
      </dgm:t>
    </dgm:pt>
    <dgm:pt modelId="{FD29AAA6-9AAA-46F9-9154-FB1844F68851}" type="parTrans" cxnId="{BDE01E8E-867F-43A8-BFB0-F6980F9BE5AC}">
      <dgm:prSet/>
      <dgm:spPr/>
      <dgm:t>
        <a:bodyPr/>
        <a:lstStyle/>
        <a:p>
          <a:endParaRPr lang="en-US"/>
        </a:p>
      </dgm:t>
    </dgm:pt>
    <dgm:pt modelId="{5BFF0AEF-A2B4-4229-8199-0A326A5C95B9}" type="sibTrans" cxnId="{BDE01E8E-867F-43A8-BFB0-F6980F9BE5AC}">
      <dgm:prSet/>
      <dgm:spPr/>
      <dgm:t>
        <a:bodyPr/>
        <a:lstStyle/>
        <a:p>
          <a:endParaRPr lang="en-US"/>
        </a:p>
      </dgm:t>
    </dgm:pt>
    <dgm:pt modelId="{EF58CA07-F348-4545-B4EC-4DC821221F82}">
      <dgm:prSet/>
      <dgm:spPr/>
      <dgm:t>
        <a:bodyPr/>
        <a:lstStyle/>
        <a:p>
          <a:r>
            <a:rPr lang="en-US" dirty="0"/>
            <a:t>ECVA VB Championships 2025</a:t>
          </a:r>
        </a:p>
      </dgm:t>
    </dgm:pt>
    <dgm:pt modelId="{6F0862C7-4F3E-48E7-9D38-2B4E5E0C9ACF}" type="parTrans" cxnId="{E85A77BF-77E3-47FA-8EDC-5B7494AA47CC}">
      <dgm:prSet/>
      <dgm:spPr/>
      <dgm:t>
        <a:bodyPr/>
        <a:lstStyle/>
        <a:p>
          <a:endParaRPr lang="en-US"/>
        </a:p>
      </dgm:t>
    </dgm:pt>
    <dgm:pt modelId="{6FFFB609-4D9F-4C32-BA06-B5AFE709ACA2}" type="sibTrans" cxnId="{E85A77BF-77E3-47FA-8EDC-5B7494AA47CC}">
      <dgm:prSet/>
      <dgm:spPr/>
      <dgm:t>
        <a:bodyPr/>
        <a:lstStyle/>
        <a:p>
          <a:endParaRPr lang="en-US"/>
        </a:p>
      </dgm:t>
    </dgm:pt>
    <dgm:pt modelId="{1C788FA7-1339-4F9B-9AB2-75A585427C2E}">
      <dgm:prSet/>
      <dgm:spPr/>
      <dgm:t>
        <a:bodyPr/>
        <a:lstStyle/>
        <a:p>
          <a:r>
            <a:rPr lang="en-US" dirty="0"/>
            <a:t>International Referees</a:t>
          </a:r>
        </a:p>
      </dgm:t>
    </dgm:pt>
    <dgm:pt modelId="{9C3F423B-5D81-41E4-8858-6F01F1343198}" type="parTrans" cxnId="{79DCD949-44E6-4D6A-ADE1-E9161FF12E41}">
      <dgm:prSet/>
      <dgm:spPr/>
      <dgm:t>
        <a:bodyPr/>
        <a:lstStyle/>
        <a:p>
          <a:endParaRPr lang="en-US"/>
        </a:p>
      </dgm:t>
    </dgm:pt>
    <dgm:pt modelId="{E7FF71CB-EE50-4E8B-B3BB-69343B27383D}" type="sibTrans" cxnId="{79DCD949-44E6-4D6A-ADE1-E9161FF12E41}">
      <dgm:prSet/>
      <dgm:spPr/>
      <dgm:t>
        <a:bodyPr/>
        <a:lstStyle/>
        <a:p>
          <a:endParaRPr lang="en-US"/>
        </a:p>
      </dgm:t>
    </dgm:pt>
    <dgm:pt modelId="{0D3E80C9-DCFD-44A1-91C3-29608EFB037D}">
      <dgm:prSet/>
      <dgm:spPr/>
      <dgm:t>
        <a:bodyPr/>
        <a:lstStyle/>
        <a:p>
          <a:r>
            <a:rPr lang="en-US" dirty="0"/>
            <a:t>Virtual Referee Clinics</a:t>
          </a:r>
        </a:p>
      </dgm:t>
    </dgm:pt>
    <dgm:pt modelId="{9B2FD0E6-91A8-4044-AB1C-882D0298F817}" type="parTrans" cxnId="{4DA189D5-5021-4F85-AD58-0F03E4643FB4}">
      <dgm:prSet/>
      <dgm:spPr/>
      <dgm:t>
        <a:bodyPr/>
        <a:lstStyle/>
        <a:p>
          <a:endParaRPr lang="en-US"/>
        </a:p>
      </dgm:t>
    </dgm:pt>
    <dgm:pt modelId="{6E6905C6-2847-45EF-AF41-DBFCF528E5D9}" type="sibTrans" cxnId="{4DA189D5-5021-4F85-AD58-0F03E4643FB4}">
      <dgm:prSet/>
      <dgm:spPr/>
      <dgm:t>
        <a:bodyPr/>
        <a:lstStyle/>
        <a:p>
          <a:endParaRPr lang="en-US"/>
        </a:p>
      </dgm:t>
    </dgm:pt>
    <dgm:pt modelId="{EBB908F4-A264-4111-B1E8-1245B7F75373}">
      <dgm:prSet/>
      <dgm:spPr/>
      <dgm:t>
        <a:bodyPr/>
        <a:lstStyle/>
        <a:p>
          <a:r>
            <a:rPr lang="en-US" dirty="0"/>
            <a:t>Registrations of Referees at the FIVB</a:t>
          </a:r>
        </a:p>
      </dgm:t>
    </dgm:pt>
    <dgm:pt modelId="{111756BB-646F-40DB-BC5A-7A92BCB3C001}" type="parTrans" cxnId="{75DBC4E3-2E4E-4F0C-ABD1-5C480E3A5E19}">
      <dgm:prSet/>
      <dgm:spPr/>
      <dgm:t>
        <a:bodyPr/>
        <a:lstStyle/>
        <a:p>
          <a:endParaRPr lang="en-US"/>
        </a:p>
      </dgm:t>
    </dgm:pt>
    <dgm:pt modelId="{8C198ABE-8EAD-4A24-A66C-E206BA19D38C}" type="sibTrans" cxnId="{75DBC4E3-2E4E-4F0C-ABD1-5C480E3A5E19}">
      <dgm:prSet/>
      <dgm:spPr/>
      <dgm:t>
        <a:bodyPr/>
        <a:lstStyle/>
        <a:p>
          <a:endParaRPr lang="en-US"/>
        </a:p>
      </dgm:t>
    </dgm:pt>
    <dgm:pt modelId="{8B55804E-A149-4868-9E69-65307DE6ED9C}">
      <dgm:prSet/>
      <dgm:spPr/>
      <dgm:t>
        <a:bodyPr/>
        <a:lstStyle/>
        <a:p>
          <a:r>
            <a:rPr lang="en-US" dirty="0"/>
            <a:t>Challenges</a:t>
          </a:r>
        </a:p>
      </dgm:t>
    </dgm:pt>
    <dgm:pt modelId="{4A778507-6C34-4C1A-8FDE-B64DB2C2EFE0}" type="parTrans" cxnId="{A294504B-8436-40BB-A725-B933331B15B7}">
      <dgm:prSet/>
      <dgm:spPr/>
      <dgm:t>
        <a:bodyPr/>
        <a:lstStyle/>
        <a:p>
          <a:endParaRPr lang="en-US"/>
        </a:p>
      </dgm:t>
    </dgm:pt>
    <dgm:pt modelId="{8FA6E87D-599A-4555-9FC6-F9F070144259}" type="sibTrans" cxnId="{A294504B-8436-40BB-A725-B933331B15B7}">
      <dgm:prSet/>
      <dgm:spPr/>
      <dgm:t>
        <a:bodyPr/>
        <a:lstStyle/>
        <a:p>
          <a:endParaRPr lang="en-US"/>
        </a:p>
      </dgm:t>
    </dgm:pt>
    <dgm:pt modelId="{31B8B43A-3F4A-4ACA-A539-0D54F4C9DA2C}">
      <dgm:prSet/>
      <dgm:spPr/>
      <dgm:t>
        <a:bodyPr/>
        <a:lstStyle/>
        <a:p>
          <a:r>
            <a:rPr lang="en-US" dirty="0"/>
            <a:t>ECVA BVB Championships 2025</a:t>
          </a:r>
        </a:p>
      </dgm:t>
    </dgm:pt>
    <dgm:pt modelId="{CF9DA64C-443C-49F1-886D-C05B6EE1B704}" type="parTrans" cxnId="{71A44F1C-71C7-4173-A57C-0E391BA0B8B8}">
      <dgm:prSet/>
      <dgm:spPr/>
      <dgm:t>
        <a:bodyPr/>
        <a:lstStyle/>
        <a:p>
          <a:endParaRPr lang="en-US"/>
        </a:p>
      </dgm:t>
    </dgm:pt>
    <dgm:pt modelId="{78AFD59A-2DFB-45AC-B026-7B1DADF3BD92}" type="sibTrans" cxnId="{71A44F1C-71C7-4173-A57C-0E391BA0B8B8}">
      <dgm:prSet/>
      <dgm:spPr/>
      <dgm:t>
        <a:bodyPr/>
        <a:lstStyle/>
        <a:p>
          <a:endParaRPr lang="en-US"/>
        </a:p>
      </dgm:t>
    </dgm:pt>
    <dgm:pt modelId="{82005A90-6226-488C-9771-36E71A0F86EA}">
      <dgm:prSet/>
      <dgm:spPr/>
      <dgm:t>
        <a:bodyPr/>
        <a:lstStyle/>
        <a:p>
          <a:r>
            <a:rPr lang="en-US"/>
            <a:t>ECVA National BVB Referee Course 2025</a:t>
          </a:r>
          <a:endParaRPr lang="en-US" dirty="0"/>
        </a:p>
      </dgm:t>
    </dgm:pt>
    <dgm:pt modelId="{45355C4A-2DF6-43B2-8BC9-03D5A9846455}" type="parTrans" cxnId="{A322A4B6-1F67-4ED1-A67F-02973063FE28}">
      <dgm:prSet/>
      <dgm:spPr/>
      <dgm:t>
        <a:bodyPr/>
        <a:lstStyle/>
        <a:p>
          <a:endParaRPr lang="en-US"/>
        </a:p>
      </dgm:t>
    </dgm:pt>
    <dgm:pt modelId="{82C79D19-801D-4651-BB4A-40AF8CB922E5}" type="sibTrans" cxnId="{A322A4B6-1F67-4ED1-A67F-02973063FE28}">
      <dgm:prSet/>
      <dgm:spPr/>
      <dgm:t>
        <a:bodyPr/>
        <a:lstStyle/>
        <a:p>
          <a:endParaRPr lang="en-US"/>
        </a:p>
      </dgm:t>
    </dgm:pt>
    <dgm:pt modelId="{ADBC5FF8-0B16-46DE-908B-50E264B61ED0}">
      <dgm:prSet/>
      <dgm:spPr/>
      <dgm:t>
        <a:bodyPr/>
        <a:lstStyle/>
        <a:p>
          <a:r>
            <a:rPr lang="en-US" dirty="0"/>
            <a:t>ECVA referees 2023 – 2025 participation</a:t>
          </a:r>
        </a:p>
      </dgm:t>
    </dgm:pt>
    <dgm:pt modelId="{8D72633F-E762-4B49-A53E-C7F10C8DCE50}" type="parTrans" cxnId="{C04D424D-86B6-4071-B4D6-E63C1B90E01D}">
      <dgm:prSet/>
      <dgm:spPr/>
      <dgm:t>
        <a:bodyPr/>
        <a:lstStyle/>
        <a:p>
          <a:endParaRPr lang="en-US"/>
        </a:p>
      </dgm:t>
    </dgm:pt>
    <dgm:pt modelId="{42D6259E-FED7-4834-A52B-98CE277AA431}" type="sibTrans" cxnId="{C04D424D-86B6-4071-B4D6-E63C1B90E01D}">
      <dgm:prSet/>
      <dgm:spPr/>
      <dgm:t>
        <a:bodyPr/>
        <a:lstStyle/>
        <a:p>
          <a:endParaRPr lang="en-US"/>
        </a:p>
      </dgm:t>
    </dgm:pt>
    <dgm:pt modelId="{69CAC66C-874D-420F-8E35-4742582EC991}">
      <dgm:prSet/>
      <dgm:spPr/>
      <dgm:t>
        <a:bodyPr/>
        <a:lstStyle/>
        <a:p>
          <a:r>
            <a:rPr lang="en-US"/>
            <a:t>Evaluation Referees</a:t>
          </a:r>
          <a:endParaRPr lang="en-US" dirty="0"/>
        </a:p>
      </dgm:t>
    </dgm:pt>
    <dgm:pt modelId="{FF46EFB0-6D0E-4FF6-B7A1-041D4F18E760}" type="parTrans" cxnId="{97CF1C52-1DB4-4DF7-9C6C-37501F2CBDD9}">
      <dgm:prSet/>
      <dgm:spPr/>
      <dgm:t>
        <a:bodyPr/>
        <a:lstStyle/>
        <a:p>
          <a:endParaRPr lang="en-US"/>
        </a:p>
      </dgm:t>
    </dgm:pt>
    <dgm:pt modelId="{8845432A-1EDE-43D0-B623-24E88287191B}" type="sibTrans" cxnId="{97CF1C52-1DB4-4DF7-9C6C-37501F2CBDD9}">
      <dgm:prSet/>
      <dgm:spPr/>
      <dgm:t>
        <a:bodyPr/>
        <a:lstStyle/>
        <a:p>
          <a:endParaRPr lang="en-US"/>
        </a:p>
      </dgm:t>
    </dgm:pt>
    <dgm:pt modelId="{9003356E-ABD6-42B6-8B34-82DBDFE1A57A}">
      <dgm:prSet/>
      <dgm:spPr/>
      <dgm:t>
        <a:bodyPr/>
        <a:lstStyle/>
        <a:p>
          <a:r>
            <a:rPr lang="en-US"/>
            <a:t>Recommendations</a:t>
          </a:r>
          <a:endParaRPr lang="en-US" dirty="0"/>
        </a:p>
      </dgm:t>
    </dgm:pt>
    <dgm:pt modelId="{7625AF56-AD02-4F34-85E3-E4A9B9400D23}" type="parTrans" cxnId="{E344E021-02D7-4DFC-B2DC-1423E134AF46}">
      <dgm:prSet/>
      <dgm:spPr/>
      <dgm:t>
        <a:bodyPr/>
        <a:lstStyle/>
        <a:p>
          <a:endParaRPr lang="en-US"/>
        </a:p>
      </dgm:t>
    </dgm:pt>
    <dgm:pt modelId="{EBA89C4D-35AA-40C4-82FD-9AC17F53550A}" type="sibTrans" cxnId="{E344E021-02D7-4DFC-B2DC-1423E134AF46}">
      <dgm:prSet/>
      <dgm:spPr/>
      <dgm:t>
        <a:bodyPr/>
        <a:lstStyle/>
        <a:p>
          <a:endParaRPr lang="en-US"/>
        </a:p>
      </dgm:t>
    </dgm:pt>
    <dgm:pt modelId="{CFA6EC51-DC0B-46A2-900F-2BFB54E5C749}" type="pres">
      <dgm:prSet presAssocID="{FDFF7E4C-C4AE-4BF8-871C-1CCE8F076845}" presName="vert0" presStyleCnt="0">
        <dgm:presLayoutVars>
          <dgm:dir/>
          <dgm:animOne val="branch"/>
          <dgm:animLvl val="lvl"/>
        </dgm:presLayoutVars>
      </dgm:prSet>
      <dgm:spPr/>
    </dgm:pt>
    <dgm:pt modelId="{30E3B965-D172-4896-88DE-E5AF70F90627}" type="pres">
      <dgm:prSet presAssocID="{2DB8283A-EC02-4D0B-B3EC-89D24932BE6F}" presName="thickLine" presStyleLbl="alignNode1" presStyleIdx="0" presStyleCnt="11"/>
      <dgm:spPr/>
    </dgm:pt>
    <dgm:pt modelId="{F5CA79A2-40B5-4376-88D6-161F6D28E5D3}" type="pres">
      <dgm:prSet presAssocID="{2DB8283A-EC02-4D0B-B3EC-89D24932BE6F}" presName="horz1" presStyleCnt="0"/>
      <dgm:spPr/>
    </dgm:pt>
    <dgm:pt modelId="{4A0E8E20-7DEB-456F-AD0C-229F4B9E1FD6}" type="pres">
      <dgm:prSet presAssocID="{2DB8283A-EC02-4D0B-B3EC-89D24932BE6F}" presName="tx1" presStyleLbl="revTx" presStyleIdx="0" presStyleCnt="11"/>
      <dgm:spPr/>
    </dgm:pt>
    <dgm:pt modelId="{8E58D926-FA1F-472B-B811-AEB1FAA9A2EE}" type="pres">
      <dgm:prSet presAssocID="{2DB8283A-EC02-4D0B-B3EC-89D24932BE6F}" presName="vert1" presStyleCnt="0"/>
      <dgm:spPr/>
    </dgm:pt>
    <dgm:pt modelId="{531B841D-D3A8-4CFA-802D-CD84CFAE4CF6}" type="pres">
      <dgm:prSet presAssocID="{EF58CA07-F348-4545-B4EC-4DC821221F82}" presName="thickLine" presStyleLbl="alignNode1" presStyleIdx="1" presStyleCnt="11"/>
      <dgm:spPr/>
    </dgm:pt>
    <dgm:pt modelId="{77087011-2FC5-4685-8056-F4BA8EE8D1C9}" type="pres">
      <dgm:prSet presAssocID="{EF58CA07-F348-4545-B4EC-4DC821221F82}" presName="horz1" presStyleCnt="0"/>
      <dgm:spPr/>
    </dgm:pt>
    <dgm:pt modelId="{93F850DD-1A0B-4E28-A385-5F425DDA3389}" type="pres">
      <dgm:prSet presAssocID="{EF58CA07-F348-4545-B4EC-4DC821221F82}" presName="tx1" presStyleLbl="revTx" presStyleIdx="1" presStyleCnt="11"/>
      <dgm:spPr/>
    </dgm:pt>
    <dgm:pt modelId="{5035F92C-7551-455C-8C89-5FFE8B7371F0}" type="pres">
      <dgm:prSet presAssocID="{EF58CA07-F348-4545-B4EC-4DC821221F82}" presName="vert1" presStyleCnt="0"/>
      <dgm:spPr/>
    </dgm:pt>
    <dgm:pt modelId="{8A4D3119-AB31-40FB-9C4D-0CFD5B669774}" type="pres">
      <dgm:prSet presAssocID="{31B8B43A-3F4A-4ACA-A539-0D54F4C9DA2C}" presName="thickLine" presStyleLbl="alignNode1" presStyleIdx="2" presStyleCnt="11"/>
      <dgm:spPr/>
    </dgm:pt>
    <dgm:pt modelId="{B363A726-91C4-4705-8024-00E014FD54BD}" type="pres">
      <dgm:prSet presAssocID="{31B8B43A-3F4A-4ACA-A539-0D54F4C9DA2C}" presName="horz1" presStyleCnt="0"/>
      <dgm:spPr/>
    </dgm:pt>
    <dgm:pt modelId="{D3DF580A-4A15-48F2-8C11-5177DA93AB96}" type="pres">
      <dgm:prSet presAssocID="{31B8B43A-3F4A-4ACA-A539-0D54F4C9DA2C}" presName="tx1" presStyleLbl="revTx" presStyleIdx="2" presStyleCnt="11"/>
      <dgm:spPr/>
    </dgm:pt>
    <dgm:pt modelId="{6A4DCEF1-6FC2-40CF-B6E9-9CD066A05FD5}" type="pres">
      <dgm:prSet presAssocID="{31B8B43A-3F4A-4ACA-A539-0D54F4C9DA2C}" presName="vert1" presStyleCnt="0"/>
      <dgm:spPr/>
    </dgm:pt>
    <dgm:pt modelId="{6C567C16-9792-493E-ADC1-3AD4E1C62F25}" type="pres">
      <dgm:prSet presAssocID="{82005A90-6226-488C-9771-36E71A0F86EA}" presName="thickLine" presStyleLbl="alignNode1" presStyleIdx="3" presStyleCnt="11"/>
      <dgm:spPr/>
    </dgm:pt>
    <dgm:pt modelId="{B5805EF4-CC58-4818-8E9D-F14D4E756DC0}" type="pres">
      <dgm:prSet presAssocID="{82005A90-6226-488C-9771-36E71A0F86EA}" presName="horz1" presStyleCnt="0"/>
      <dgm:spPr/>
    </dgm:pt>
    <dgm:pt modelId="{47738507-0702-492A-85A4-D7980C1B41A5}" type="pres">
      <dgm:prSet presAssocID="{82005A90-6226-488C-9771-36E71A0F86EA}" presName="tx1" presStyleLbl="revTx" presStyleIdx="3" presStyleCnt="11"/>
      <dgm:spPr/>
    </dgm:pt>
    <dgm:pt modelId="{6D78F5B1-127C-4320-9CA0-CC07EB0FCD42}" type="pres">
      <dgm:prSet presAssocID="{82005A90-6226-488C-9771-36E71A0F86EA}" presName="vert1" presStyleCnt="0"/>
      <dgm:spPr/>
    </dgm:pt>
    <dgm:pt modelId="{3CC91847-60DA-45A4-A85C-4AB212784CE7}" type="pres">
      <dgm:prSet presAssocID="{1C788FA7-1339-4F9B-9AB2-75A585427C2E}" presName="thickLine" presStyleLbl="alignNode1" presStyleIdx="4" presStyleCnt="11"/>
      <dgm:spPr/>
    </dgm:pt>
    <dgm:pt modelId="{F536FB86-34FA-4700-8C61-940EE49FF440}" type="pres">
      <dgm:prSet presAssocID="{1C788FA7-1339-4F9B-9AB2-75A585427C2E}" presName="horz1" presStyleCnt="0"/>
      <dgm:spPr/>
    </dgm:pt>
    <dgm:pt modelId="{ED8E2D81-1A8A-4746-BBEB-1CBF6FA7260C}" type="pres">
      <dgm:prSet presAssocID="{1C788FA7-1339-4F9B-9AB2-75A585427C2E}" presName="tx1" presStyleLbl="revTx" presStyleIdx="4" presStyleCnt="11"/>
      <dgm:spPr/>
    </dgm:pt>
    <dgm:pt modelId="{B973CF83-DBC0-4418-86F4-D8C4260FEE9A}" type="pres">
      <dgm:prSet presAssocID="{1C788FA7-1339-4F9B-9AB2-75A585427C2E}" presName="vert1" presStyleCnt="0"/>
      <dgm:spPr/>
    </dgm:pt>
    <dgm:pt modelId="{B8692466-43AD-491B-AD3C-919A51DA1451}" type="pres">
      <dgm:prSet presAssocID="{0D3E80C9-DCFD-44A1-91C3-29608EFB037D}" presName="thickLine" presStyleLbl="alignNode1" presStyleIdx="5" presStyleCnt="11"/>
      <dgm:spPr/>
    </dgm:pt>
    <dgm:pt modelId="{6EDF785A-DEA6-4CE0-926F-0294F1A6E90F}" type="pres">
      <dgm:prSet presAssocID="{0D3E80C9-DCFD-44A1-91C3-29608EFB037D}" presName="horz1" presStyleCnt="0"/>
      <dgm:spPr/>
    </dgm:pt>
    <dgm:pt modelId="{A0787E95-6B8A-4FFC-AC5E-A1A227C87AF1}" type="pres">
      <dgm:prSet presAssocID="{0D3E80C9-DCFD-44A1-91C3-29608EFB037D}" presName="tx1" presStyleLbl="revTx" presStyleIdx="5" presStyleCnt="11"/>
      <dgm:spPr/>
    </dgm:pt>
    <dgm:pt modelId="{07DF6CAC-8A39-4CB5-909E-B4DA7469D21A}" type="pres">
      <dgm:prSet presAssocID="{0D3E80C9-DCFD-44A1-91C3-29608EFB037D}" presName="vert1" presStyleCnt="0"/>
      <dgm:spPr/>
    </dgm:pt>
    <dgm:pt modelId="{1B121DC6-2D46-4192-9B76-23BAFE6F2A86}" type="pres">
      <dgm:prSet presAssocID="{EBB908F4-A264-4111-B1E8-1245B7F75373}" presName="thickLine" presStyleLbl="alignNode1" presStyleIdx="6" presStyleCnt="11"/>
      <dgm:spPr/>
    </dgm:pt>
    <dgm:pt modelId="{0DCE4845-6982-48A3-BB54-1B29A6EB51C5}" type="pres">
      <dgm:prSet presAssocID="{EBB908F4-A264-4111-B1E8-1245B7F75373}" presName="horz1" presStyleCnt="0"/>
      <dgm:spPr/>
    </dgm:pt>
    <dgm:pt modelId="{4FB51E91-D5D8-43DF-9A4B-4EA20D0397B1}" type="pres">
      <dgm:prSet presAssocID="{EBB908F4-A264-4111-B1E8-1245B7F75373}" presName="tx1" presStyleLbl="revTx" presStyleIdx="6" presStyleCnt="11"/>
      <dgm:spPr/>
    </dgm:pt>
    <dgm:pt modelId="{467DF663-05BF-4C13-BF1B-4E3997378B6A}" type="pres">
      <dgm:prSet presAssocID="{EBB908F4-A264-4111-B1E8-1245B7F75373}" presName="vert1" presStyleCnt="0"/>
      <dgm:spPr/>
    </dgm:pt>
    <dgm:pt modelId="{43B9674B-BD6E-41A3-853E-056CDC089700}" type="pres">
      <dgm:prSet presAssocID="{8B55804E-A149-4868-9E69-65307DE6ED9C}" presName="thickLine" presStyleLbl="alignNode1" presStyleIdx="7" presStyleCnt="11"/>
      <dgm:spPr/>
    </dgm:pt>
    <dgm:pt modelId="{1D11C1BF-CC46-477F-BA30-FA6E8DA81C9F}" type="pres">
      <dgm:prSet presAssocID="{8B55804E-A149-4868-9E69-65307DE6ED9C}" presName="horz1" presStyleCnt="0"/>
      <dgm:spPr/>
    </dgm:pt>
    <dgm:pt modelId="{0A3837BE-4214-41BA-BAA3-217C19FA1887}" type="pres">
      <dgm:prSet presAssocID="{8B55804E-A149-4868-9E69-65307DE6ED9C}" presName="tx1" presStyleLbl="revTx" presStyleIdx="7" presStyleCnt="11"/>
      <dgm:spPr/>
    </dgm:pt>
    <dgm:pt modelId="{80CA2425-C2A8-433C-B11E-624BF47EC5A9}" type="pres">
      <dgm:prSet presAssocID="{8B55804E-A149-4868-9E69-65307DE6ED9C}" presName="vert1" presStyleCnt="0"/>
      <dgm:spPr/>
    </dgm:pt>
    <dgm:pt modelId="{120B7735-CAAD-4592-B1D0-254DFDEB8AB5}" type="pres">
      <dgm:prSet presAssocID="{ADBC5FF8-0B16-46DE-908B-50E264B61ED0}" presName="thickLine" presStyleLbl="alignNode1" presStyleIdx="8" presStyleCnt="11"/>
      <dgm:spPr/>
    </dgm:pt>
    <dgm:pt modelId="{E510DC9B-D729-40AA-A70B-21D2867D3F7C}" type="pres">
      <dgm:prSet presAssocID="{ADBC5FF8-0B16-46DE-908B-50E264B61ED0}" presName="horz1" presStyleCnt="0"/>
      <dgm:spPr/>
    </dgm:pt>
    <dgm:pt modelId="{21F7FBA7-8029-4F2D-B5FF-6947758961F5}" type="pres">
      <dgm:prSet presAssocID="{ADBC5FF8-0B16-46DE-908B-50E264B61ED0}" presName="tx1" presStyleLbl="revTx" presStyleIdx="8" presStyleCnt="11"/>
      <dgm:spPr/>
    </dgm:pt>
    <dgm:pt modelId="{3FEBDFB3-DB05-4873-A016-CA6DFF746B56}" type="pres">
      <dgm:prSet presAssocID="{ADBC5FF8-0B16-46DE-908B-50E264B61ED0}" presName="vert1" presStyleCnt="0"/>
      <dgm:spPr/>
    </dgm:pt>
    <dgm:pt modelId="{F59D2D88-0A20-491B-98BB-81C3863F4B67}" type="pres">
      <dgm:prSet presAssocID="{69CAC66C-874D-420F-8E35-4742582EC991}" presName="thickLine" presStyleLbl="alignNode1" presStyleIdx="9" presStyleCnt="11"/>
      <dgm:spPr/>
    </dgm:pt>
    <dgm:pt modelId="{AB1BBDDD-3998-4744-93B6-0A7D2805D210}" type="pres">
      <dgm:prSet presAssocID="{69CAC66C-874D-420F-8E35-4742582EC991}" presName="horz1" presStyleCnt="0"/>
      <dgm:spPr/>
    </dgm:pt>
    <dgm:pt modelId="{DC8BC2B9-7AC3-4500-943C-9952138F3FDB}" type="pres">
      <dgm:prSet presAssocID="{69CAC66C-874D-420F-8E35-4742582EC991}" presName="tx1" presStyleLbl="revTx" presStyleIdx="9" presStyleCnt="11"/>
      <dgm:spPr/>
    </dgm:pt>
    <dgm:pt modelId="{50261D4F-CFBB-4BA6-8F8E-ECEE7F083A37}" type="pres">
      <dgm:prSet presAssocID="{69CAC66C-874D-420F-8E35-4742582EC991}" presName="vert1" presStyleCnt="0"/>
      <dgm:spPr/>
    </dgm:pt>
    <dgm:pt modelId="{9B05C1DD-D1BD-4C80-B929-6134D924DBB5}" type="pres">
      <dgm:prSet presAssocID="{9003356E-ABD6-42B6-8B34-82DBDFE1A57A}" presName="thickLine" presStyleLbl="alignNode1" presStyleIdx="10" presStyleCnt="11"/>
      <dgm:spPr/>
    </dgm:pt>
    <dgm:pt modelId="{837DEE6E-7EC0-40B4-ADC0-24BCDD5B3AD1}" type="pres">
      <dgm:prSet presAssocID="{9003356E-ABD6-42B6-8B34-82DBDFE1A57A}" presName="horz1" presStyleCnt="0"/>
      <dgm:spPr/>
    </dgm:pt>
    <dgm:pt modelId="{D7EEB1CF-6AA9-48F0-978B-F12838DF70D9}" type="pres">
      <dgm:prSet presAssocID="{9003356E-ABD6-42B6-8B34-82DBDFE1A57A}" presName="tx1" presStyleLbl="revTx" presStyleIdx="10" presStyleCnt="11"/>
      <dgm:spPr/>
    </dgm:pt>
    <dgm:pt modelId="{FED2E566-5E00-445E-AC32-DBC7582606BA}" type="pres">
      <dgm:prSet presAssocID="{9003356E-ABD6-42B6-8B34-82DBDFE1A57A}" presName="vert1" presStyleCnt="0"/>
      <dgm:spPr/>
    </dgm:pt>
  </dgm:ptLst>
  <dgm:cxnLst>
    <dgm:cxn modelId="{F71DE303-6E85-4103-85B2-BC6D84D738B4}" type="presOf" srcId="{0D3E80C9-DCFD-44A1-91C3-29608EFB037D}" destId="{A0787E95-6B8A-4FFC-AC5E-A1A227C87AF1}" srcOrd="0" destOrd="0" presId="urn:microsoft.com/office/officeart/2008/layout/LinedList"/>
    <dgm:cxn modelId="{4FCFB206-676D-4386-BFCB-F733A109F96E}" type="presOf" srcId="{69CAC66C-874D-420F-8E35-4742582EC991}" destId="{DC8BC2B9-7AC3-4500-943C-9952138F3FDB}" srcOrd="0" destOrd="0" presId="urn:microsoft.com/office/officeart/2008/layout/LinedList"/>
    <dgm:cxn modelId="{2610DE07-D947-4D0C-9564-A3B824DEB9DC}" type="presOf" srcId="{ADBC5FF8-0B16-46DE-908B-50E264B61ED0}" destId="{21F7FBA7-8029-4F2D-B5FF-6947758961F5}" srcOrd="0" destOrd="0" presId="urn:microsoft.com/office/officeart/2008/layout/LinedList"/>
    <dgm:cxn modelId="{48218914-7ED5-4AFE-A97F-A1816686597E}" type="presOf" srcId="{8B55804E-A149-4868-9E69-65307DE6ED9C}" destId="{0A3837BE-4214-41BA-BAA3-217C19FA1887}" srcOrd="0" destOrd="0" presId="urn:microsoft.com/office/officeart/2008/layout/LinedList"/>
    <dgm:cxn modelId="{71A44F1C-71C7-4173-A57C-0E391BA0B8B8}" srcId="{FDFF7E4C-C4AE-4BF8-871C-1CCE8F076845}" destId="{31B8B43A-3F4A-4ACA-A539-0D54F4C9DA2C}" srcOrd="2" destOrd="0" parTransId="{CF9DA64C-443C-49F1-886D-C05B6EE1B704}" sibTransId="{78AFD59A-2DFB-45AC-B026-7B1DADF3BD92}"/>
    <dgm:cxn modelId="{E4C89121-579D-4E7C-AEB1-4E5558C18B2C}" type="presOf" srcId="{2DB8283A-EC02-4D0B-B3EC-89D24932BE6F}" destId="{4A0E8E20-7DEB-456F-AD0C-229F4B9E1FD6}" srcOrd="0" destOrd="0" presId="urn:microsoft.com/office/officeart/2008/layout/LinedList"/>
    <dgm:cxn modelId="{E344E021-02D7-4DFC-B2DC-1423E134AF46}" srcId="{FDFF7E4C-C4AE-4BF8-871C-1CCE8F076845}" destId="{9003356E-ABD6-42B6-8B34-82DBDFE1A57A}" srcOrd="10" destOrd="0" parTransId="{7625AF56-AD02-4F34-85E3-E4A9B9400D23}" sibTransId="{EBA89C4D-35AA-40C4-82FD-9AC17F53550A}"/>
    <dgm:cxn modelId="{684D1F25-00EC-466A-A2AA-9720EE0B92F9}" type="presOf" srcId="{EBB908F4-A264-4111-B1E8-1245B7F75373}" destId="{4FB51E91-D5D8-43DF-9A4B-4EA20D0397B1}" srcOrd="0" destOrd="0" presId="urn:microsoft.com/office/officeart/2008/layout/LinedList"/>
    <dgm:cxn modelId="{6758BF44-A81E-4DF8-BF41-67AC013F42CC}" type="presOf" srcId="{9003356E-ABD6-42B6-8B34-82DBDFE1A57A}" destId="{D7EEB1CF-6AA9-48F0-978B-F12838DF70D9}" srcOrd="0" destOrd="0" presId="urn:microsoft.com/office/officeart/2008/layout/LinedList"/>
    <dgm:cxn modelId="{966E2166-6A6C-4939-A725-F754B2830F40}" type="presOf" srcId="{EF58CA07-F348-4545-B4EC-4DC821221F82}" destId="{93F850DD-1A0B-4E28-A385-5F425DDA3389}" srcOrd="0" destOrd="0" presId="urn:microsoft.com/office/officeart/2008/layout/LinedList"/>
    <dgm:cxn modelId="{AD891248-700C-4DE4-95F9-A4B1ECD18FA0}" type="presOf" srcId="{82005A90-6226-488C-9771-36E71A0F86EA}" destId="{47738507-0702-492A-85A4-D7980C1B41A5}" srcOrd="0" destOrd="0" presId="urn:microsoft.com/office/officeart/2008/layout/LinedList"/>
    <dgm:cxn modelId="{79DCD949-44E6-4D6A-ADE1-E9161FF12E41}" srcId="{FDFF7E4C-C4AE-4BF8-871C-1CCE8F076845}" destId="{1C788FA7-1339-4F9B-9AB2-75A585427C2E}" srcOrd="4" destOrd="0" parTransId="{9C3F423B-5D81-41E4-8858-6F01F1343198}" sibTransId="{E7FF71CB-EE50-4E8B-B3BB-69343B27383D}"/>
    <dgm:cxn modelId="{A294504B-8436-40BB-A725-B933331B15B7}" srcId="{FDFF7E4C-C4AE-4BF8-871C-1CCE8F076845}" destId="{8B55804E-A149-4868-9E69-65307DE6ED9C}" srcOrd="7" destOrd="0" parTransId="{4A778507-6C34-4C1A-8FDE-B64DB2C2EFE0}" sibTransId="{8FA6E87D-599A-4555-9FC6-F9F070144259}"/>
    <dgm:cxn modelId="{C04D424D-86B6-4071-B4D6-E63C1B90E01D}" srcId="{FDFF7E4C-C4AE-4BF8-871C-1CCE8F076845}" destId="{ADBC5FF8-0B16-46DE-908B-50E264B61ED0}" srcOrd="8" destOrd="0" parTransId="{8D72633F-E762-4B49-A53E-C7F10C8DCE50}" sibTransId="{42D6259E-FED7-4834-A52B-98CE277AA431}"/>
    <dgm:cxn modelId="{3A78B76D-A842-4E1F-AC18-E1CA67106D6F}" type="presOf" srcId="{31B8B43A-3F4A-4ACA-A539-0D54F4C9DA2C}" destId="{D3DF580A-4A15-48F2-8C11-5177DA93AB96}" srcOrd="0" destOrd="0" presId="urn:microsoft.com/office/officeart/2008/layout/LinedList"/>
    <dgm:cxn modelId="{97CF1C52-1DB4-4DF7-9C6C-37501F2CBDD9}" srcId="{FDFF7E4C-C4AE-4BF8-871C-1CCE8F076845}" destId="{69CAC66C-874D-420F-8E35-4742582EC991}" srcOrd="9" destOrd="0" parTransId="{FF46EFB0-6D0E-4FF6-B7A1-041D4F18E760}" sibTransId="{8845432A-1EDE-43D0-B623-24E88287191B}"/>
    <dgm:cxn modelId="{84296E52-2BF4-4D75-826B-1E81A6DB6C31}" type="presOf" srcId="{1C788FA7-1339-4F9B-9AB2-75A585427C2E}" destId="{ED8E2D81-1A8A-4746-BBEB-1CBF6FA7260C}" srcOrd="0" destOrd="0" presId="urn:microsoft.com/office/officeart/2008/layout/LinedList"/>
    <dgm:cxn modelId="{BDE01E8E-867F-43A8-BFB0-F6980F9BE5AC}" srcId="{FDFF7E4C-C4AE-4BF8-871C-1CCE8F076845}" destId="{2DB8283A-EC02-4D0B-B3EC-89D24932BE6F}" srcOrd="0" destOrd="0" parTransId="{FD29AAA6-9AAA-46F9-9154-FB1844F68851}" sibTransId="{5BFF0AEF-A2B4-4229-8199-0A326A5C95B9}"/>
    <dgm:cxn modelId="{346C4F99-3D54-40CF-BCA7-50C77DD65331}" type="presOf" srcId="{FDFF7E4C-C4AE-4BF8-871C-1CCE8F076845}" destId="{CFA6EC51-DC0B-46A2-900F-2BFB54E5C749}" srcOrd="0" destOrd="0" presId="urn:microsoft.com/office/officeart/2008/layout/LinedList"/>
    <dgm:cxn modelId="{A322A4B6-1F67-4ED1-A67F-02973063FE28}" srcId="{FDFF7E4C-C4AE-4BF8-871C-1CCE8F076845}" destId="{82005A90-6226-488C-9771-36E71A0F86EA}" srcOrd="3" destOrd="0" parTransId="{45355C4A-2DF6-43B2-8BC9-03D5A9846455}" sibTransId="{82C79D19-801D-4651-BB4A-40AF8CB922E5}"/>
    <dgm:cxn modelId="{E85A77BF-77E3-47FA-8EDC-5B7494AA47CC}" srcId="{FDFF7E4C-C4AE-4BF8-871C-1CCE8F076845}" destId="{EF58CA07-F348-4545-B4EC-4DC821221F82}" srcOrd="1" destOrd="0" parTransId="{6F0862C7-4F3E-48E7-9D38-2B4E5E0C9ACF}" sibTransId="{6FFFB609-4D9F-4C32-BA06-B5AFE709ACA2}"/>
    <dgm:cxn modelId="{4DA189D5-5021-4F85-AD58-0F03E4643FB4}" srcId="{FDFF7E4C-C4AE-4BF8-871C-1CCE8F076845}" destId="{0D3E80C9-DCFD-44A1-91C3-29608EFB037D}" srcOrd="5" destOrd="0" parTransId="{9B2FD0E6-91A8-4044-AB1C-882D0298F817}" sibTransId="{6E6905C6-2847-45EF-AF41-DBFCF528E5D9}"/>
    <dgm:cxn modelId="{75DBC4E3-2E4E-4F0C-ABD1-5C480E3A5E19}" srcId="{FDFF7E4C-C4AE-4BF8-871C-1CCE8F076845}" destId="{EBB908F4-A264-4111-B1E8-1245B7F75373}" srcOrd="6" destOrd="0" parTransId="{111756BB-646F-40DB-BC5A-7A92BCB3C001}" sibTransId="{8C198ABE-8EAD-4A24-A66C-E206BA19D38C}"/>
    <dgm:cxn modelId="{FB7C8B87-FF70-4643-9B18-ACD20005AD9E}" type="presParOf" srcId="{CFA6EC51-DC0B-46A2-900F-2BFB54E5C749}" destId="{30E3B965-D172-4896-88DE-E5AF70F90627}" srcOrd="0" destOrd="0" presId="urn:microsoft.com/office/officeart/2008/layout/LinedList"/>
    <dgm:cxn modelId="{18A95E7C-65B9-4EA7-8DD7-D9203AA52C9C}" type="presParOf" srcId="{CFA6EC51-DC0B-46A2-900F-2BFB54E5C749}" destId="{F5CA79A2-40B5-4376-88D6-161F6D28E5D3}" srcOrd="1" destOrd="0" presId="urn:microsoft.com/office/officeart/2008/layout/LinedList"/>
    <dgm:cxn modelId="{F102307F-24A4-4D10-8F73-5379E22177C6}" type="presParOf" srcId="{F5CA79A2-40B5-4376-88D6-161F6D28E5D3}" destId="{4A0E8E20-7DEB-456F-AD0C-229F4B9E1FD6}" srcOrd="0" destOrd="0" presId="urn:microsoft.com/office/officeart/2008/layout/LinedList"/>
    <dgm:cxn modelId="{4ED66320-9A80-4C16-A1F3-6805F8EE5152}" type="presParOf" srcId="{F5CA79A2-40B5-4376-88D6-161F6D28E5D3}" destId="{8E58D926-FA1F-472B-B811-AEB1FAA9A2EE}" srcOrd="1" destOrd="0" presId="urn:microsoft.com/office/officeart/2008/layout/LinedList"/>
    <dgm:cxn modelId="{4B2FD438-C124-4460-BDB7-EAE96DB72988}" type="presParOf" srcId="{CFA6EC51-DC0B-46A2-900F-2BFB54E5C749}" destId="{531B841D-D3A8-4CFA-802D-CD84CFAE4CF6}" srcOrd="2" destOrd="0" presId="urn:microsoft.com/office/officeart/2008/layout/LinedList"/>
    <dgm:cxn modelId="{EF441297-4489-404D-93E0-60789BA42135}" type="presParOf" srcId="{CFA6EC51-DC0B-46A2-900F-2BFB54E5C749}" destId="{77087011-2FC5-4685-8056-F4BA8EE8D1C9}" srcOrd="3" destOrd="0" presId="urn:microsoft.com/office/officeart/2008/layout/LinedList"/>
    <dgm:cxn modelId="{BFDFF8C8-D10F-449F-A2AD-CE9E8301C40B}" type="presParOf" srcId="{77087011-2FC5-4685-8056-F4BA8EE8D1C9}" destId="{93F850DD-1A0B-4E28-A385-5F425DDA3389}" srcOrd="0" destOrd="0" presId="urn:microsoft.com/office/officeart/2008/layout/LinedList"/>
    <dgm:cxn modelId="{62B79863-B780-4A5E-BE17-BBEA09D35AB5}" type="presParOf" srcId="{77087011-2FC5-4685-8056-F4BA8EE8D1C9}" destId="{5035F92C-7551-455C-8C89-5FFE8B7371F0}" srcOrd="1" destOrd="0" presId="urn:microsoft.com/office/officeart/2008/layout/LinedList"/>
    <dgm:cxn modelId="{58C0EAE8-94C8-4363-A608-272DED725B91}" type="presParOf" srcId="{CFA6EC51-DC0B-46A2-900F-2BFB54E5C749}" destId="{8A4D3119-AB31-40FB-9C4D-0CFD5B669774}" srcOrd="4" destOrd="0" presId="urn:microsoft.com/office/officeart/2008/layout/LinedList"/>
    <dgm:cxn modelId="{2E5EC456-61D6-4C86-B77E-E7AEAF99E1FE}" type="presParOf" srcId="{CFA6EC51-DC0B-46A2-900F-2BFB54E5C749}" destId="{B363A726-91C4-4705-8024-00E014FD54BD}" srcOrd="5" destOrd="0" presId="urn:microsoft.com/office/officeart/2008/layout/LinedList"/>
    <dgm:cxn modelId="{7A639994-E5E8-4D1E-B5BC-26788EE777C1}" type="presParOf" srcId="{B363A726-91C4-4705-8024-00E014FD54BD}" destId="{D3DF580A-4A15-48F2-8C11-5177DA93AB96}" srcOrd="0" destOrd="0" presId="urn:microsoft.com/office/officeart/2008/layout/LinedList"/>
    <dgm:cxn modelId="{ED1D94AE-EF93-4AF9-85DA-8022B34A8CF8}" type="presParOf" srcId="{B363A726-91C4-4705-8024-00E014FD54BD}" destId="{6A4DCEF1-6FC2-40CF-B6E9-9CD066A05FD5}" srcOrd="1" destOrd="0" presId="urn:microsoft.com/office/officeart/2008/layout/LinedList"/>
    <dgm:cxn modelId="{207CCB19-FDED-4D76-94C9-3F2106CFA723}" type="presParOf" srcId="{CFA6EC51-DC0B-46A2-900F-2BFB54E5C749}" destId="{6C567C16-9792-493E-ADC1-3AD4E1C62F25}" srcOrd="6" destOrd="0" presId="urn:microsoft.com/office/officeart/2008/layout/LinedList"/>
    <dgm:cxn modelId="{59F19E3B-9694-496B-90A1-0160D8107541}" type="presParOf" srcId="{CFA6EC51-DC0B-46A2-900F-2BFB54E5C749}" destId="{B5805EF4-CC58-4818-8E9D-F14D4E756DC0}" srcOrd="7" destOrd="0" presId="urn:microsoft.com/office/officeart/2008/layout/LinedList"/>
    <dgm:cxn modelId="{534FF60C-0797-40BE-9070-43E7DC19843A}" type="presParOf" srcId="{B5805EF4-CC58-4818-8E9D-F14D4E756DC0}" destId="{47738507-0702-492A-85A4-D7980C1B41A5}" srcOrd="0" destOrd="0" presId="urn:microsoft.com/office/officeart/2008/layout/LinedList"/>
    <dgm:cxn modelId="{D5593C92-64E7-482F-9C9E-A8D1F6FCEFFD}" type="presParOf" srcId="{B5805EF4-CC58-4818-8E9D-F14D4E756DC0}" destId="{6D78F5B1-127C-4320-9CA0-CC07EB0FCD42}" srcOrd="1" destOrd="0" presId="urn:microsoft.com/office/officeart/2008/layout/LinedList"/>
    <dgm:cxn modelId="{BF70E861-5C10-49F2-9099-5786EB135B27}" type="presParOf" srcId="{CFA6EC51-DC0B-46A2-900F-2BFB54E5C749}" destId="{3CC91847-60DA-45A4-A85C-4AB212784CE7}" srcOrd="8" destOrd="0" presId="urn:microsoft.com/office/officeart/2008/layout/LinedList"/>
    <dgm:cxn modelId="{0AEE8F42-F75D-4390-9E67-F1D0C37A5B74}" type="presParOf" srcId="{CFA6EC51-DC0B-46A2-900F-2BFB54E5C749}" destId="{F536FB86-34FA-4700-8C61-940EE49FF440}" srcOrd="9" destOrd="0" presId="urn:microsoft.com/office/officeart/2008/layout/LinedList"/>
    <dgm:cxn modelId="{D49FA0B3-2405-4BF7-BE75-88C85481FF37}" type="presParOf" srcId="{F536FB86-34FA-4700-8C61-940EE49FF440}" destId="{ED8E2D81-1A8A-4746-BBEB-1CBF6FA7260C}" srcOrd="0" destOrd="0" presId="urn:microsoft.com/office/officeart/2008/layout/LinedList"/>
    <dgm:cxn modelId="{F1DE6AB5-4F63-41E9-9F22-D41EC63E8D07}" type="presParOf" srcId="{F536FB86-34FA-4700-8C61-940EE49FF440}" destId="{B973CF83-DBC0-4418-86F4-D8C4260FEE9A}" srcOrd="1" destOrd="0" presId="urn:microsoft.com/office/officeart/2008/layout/LinedList"/>
    <dgm:cxn modelId="{666DF8C8-0A93-4170-B7AF-3326045DDF9C}" type="presParOf" srcId="{CFA6EC51-DC0B-46A2-900F-2BFB54E5C749}" destId="{B8692466-43AD-491B-AD3C-919A51DA1451}" srcOrd="10" destOrd="0" presId="urn:microsoft.com/office/officeart/2008/layout/LinedList"/>
    <dgm:cxn modelId="{C62D620C-8B94-42F7-87A1-1056A08A4B59}" type="presParOf" srcId="{CFA6EC51-DC0B-46A2-900F-2BFB54E5C749}" destId="{6EDF785A-DEA6-4CE0-926F-0294F1A6E90F}" srcOrd="11" destOrd="0" presId="urn:microsoft.com/office/officeart/2008/layout/LinedList"/>
    <dgm:cxn modelId="{D70DDD2E-6D0C-40DB-8272-06EC6089D666}" type="presParOf" srcId="{6EDF785A-DEA6-4CE0-926F-0294F1A6E90F}" destId="{A0787E95-6B8A-4FFC-AC5E-A1A227C87AF1}" srcOrd="0" destOrd="0" presId="urn:microsoft.com/office/officeart/2008/layout/LinedList"/>
    <dgm:cxn modelId="{BA2ABFE2-ADB8-4D73-9609-A1CF25E78655}" type="presParOf" srcId="{6EDF785A-DEA6-4CE0-926F-0294F1A6E90F}" destId="{07DF6CAC-8A39-4CB5-909E-B4DA7469D21A}" srcOrd="1" destOrd="0" presId="urn:microsoft.com/office/officeart/2008/layout/LinedList"/>
    <dgm:cxn modelId="{1CADB1EA-F267-4225-92BA-7AE38CF7014D}" type="presParOf" srcId="{CFA6EC51-DC0B-46A2-900F-2BFB54E5C749}" destId="{1B121DC6-2D46-4192-9B76-23BAFE6F2A86}" srcOrd="12" destOrd="0" presId="urn:microsoft.com/office/officeart/2008/layout/LinedList"/>
    <dgm:cxn modelId="{4B58C26D-E9BC-444E-85B9-6F8EDA2A7B2C}" type="presParOf" srcId="{CFA6EC51-DC0B-46A2-900F-2BFB54E5C749}" destId="{0DCE4845-6982-48A3-BB54-1B29A6EB51C5}" srcOrd="13" destOrd="0" presId="urn:microsoft.com/office/officeart/2008/layout/LinedList"/>
    <dgm:cxn modelId="{61ECDDFA-9703-4589-9EA9-9720C65CBBBD}" type="presParOf" srcId="{0DCE4845-6982-48A3-BB54-1B29A6EB51C5}" destId="{4FB51E91-D5D8-43DF-9A4B-4EA20D0397B1}" srcOrd="0" destOrd="0" presId="urn:microsoft.com/office/officeart/2008/layout/LinedList"/>
    <dgm:cxn modelId="{82885DC0-67AE-45DB-869F-E4DF0D8DA096}" type="presParOf" srcId="{0DCE4845-6982-48A3-BB54-1B29A6EB51C5}" destId="{467DF663-05BF-4C13-BF1B-4E3997378B6A}" srcOrd="1" destOrd="0" presId="urn:microsoft.com/office/officeart/2008/layout/LinedList"/>
    <dgm:cxn modelId="{0DDD825A-11E9-4514-9285-5862FD702AE1}" type="presParOf" srcId="{CFA6EC51-DC0B-46A2-900F-2BFB54E5C749}" destId="{43B9674B-BD6E-41A3-853E-056CDC089700}" srcOrd="14" destOrd="0" presId="urn:microsoft.com/office/officeart/2008/layout/LinedList"/>
    <dgm:cxn modelId="{F3F209B4-696F-4566-A8BD-4E41E48F3986}" type="presParOf" srcId="{CFA6EC51-DC0B-46A2-900F-2BFB54E5C749}" destId="{1D11C1BF-CC46-477F-BA30-FA6E8DA81C9F}" srcOrd="15" destOrd="0" presId="urn:microsoft.com/office/officeart/2008/layout/LinedList"/>
    <dgm:cxn modelId="{01912FD8-3341-46E1-8050-339F23980B5F}" type="presParOf" srcId="{1D11C1BF-CC46-477F-BA30-FA6E8DA81C9F}" destId="{0A3837BE-4214-41BA-BAA3-217C19FA1887}" srcOrd="0" destOrd="0" presId="urn:microsoft.com/office/officeart/2008/layout/LinedList"/>
    <dgm:cxn modelId="{50276B38-0B91-4394-9282-C87D78A112DC}" type="presParOf" srcId="{1D11C1BF-CC46-477F-BA30-FA6E8DA81C9F}" destId="{80CA2425-C2A8-433C-B11E-624BF47EC5A9}" srcOrd="1" destOrd="0" presId="urn:microsoft.com/office/officeart/2008/layout/LinedList"/>
    <dgm:cxn modelId="{1DF2C4C5-CAC5-4718-97EE-0BF84FBC6E5C}" type="presParOf" srcId="{CFA6EC51-DC0B-46A2-900F-2BFB54E5C749}" destId="{120B7735-CAAD-4592-B1D0-254DFDEB8AB5}" srcOrd="16" destOrd="0" presId="urn:microsoft.com/office/officeart/2008/layout/LinedList"/>
    <dgm:cxn modelId="{8FDF4976-FB6F-4AE2-9F46-FCF16427E208}" type="presParOf" srcId="{CFA6EC51-DC0B-46A2-900F-2BFB54E5C749}" destId="{E510DC9B-D729-40AA-A70B-21D2867D3F7C}" srcOrd="17" destOrd="0" presId="urn:microsoft.com/office/officeart/2008/layout/LinedList"/>
    <dgm:cxn modelId="{92CF9FD1-8BC2-47DB-880B-2ABD2E811C00}" type="presParOf" srcId="{E510DC9B-D729-40AA-A70B-21D2867D3F7C}" destId="{21F7FBA7-8029-4F2D-B5FF-6947758961F5}" srcOrd="0" destOrd="0" presId="urn:microsoft.com/office/officeart/2008/layout/LinedList"/>
    <dgm:cxn modelId="{AB4D757B-26BC-416E-A7C0-68BE888325FF}" type="presParOf" srcId="{E510DC9B-D729-40AA-A70B-21D2867D3F7C}" destId="{3FEBDFB3-DB05-4873-A016-CA6DFF746B56}" srcOrd="1" destOrd="0" presId="urn:microsoft.com/office/officeart/2008/layout/LinedList"/>
    <dgm:cxn modelId="{171609F2-9A59-4D7E-AE72-6CF7D78D493A}" type="presParOf" srcId="{CFA6EC51-DC0B-46A2-900F-2BFB54E5C749}" destId="{F59D2D88-0A20-491B-98BB-81C3863F4B67}" srcOrd="18" destOrd="0" presId="urn:microsoft.com/office/officeart/2008/layout/LinedList"/>
    <dgm:cxn modelId="{07F7A558-FA52-493E-8D87-9ECC627E46B2}" type="presParOf" srcId="{CFA6EC51-DC0B-46A2-900F-2BFB54E5C749}" destId="{AB1BBDDD-3998-4744-93B6-0A7D2805D210}" srcOrd="19" destOrd="0" presId="urn:microsoft.com/office/officeart/2008/layout/LinedList"/>
    <dgm:cxn modelId="{DF5B273E-3204-428A-8967-CA27D9633A79}" type="presParOf" srcId="{AB1BBDDD-3998-4744-93B6-0A7D2805D210}" destId="{DC8BC2B9-7AC3-4500-943C-9952138F3FDB}" srcOrd="0" destOrd="0" presId="urn:microsoft.com/office/officeart/2008/layout/LinedList"/>
    <dgm:cxn modelId="{F3B27E5D-7DEC-4470-9FC0-227E693279D7}" type="presParOf" srcId="{AB1BBDDD-3998-4744-93B6-0A7D2805D210}" destId="{50261D4F-CFBB-4BA6-8F8E-ECEE7F083A37}" srcOrd="1" destOrd="0" presId="urn:microsoft.com/office/officeart/2008/layout/LinedList"/>
    <dgm:cxn modelId="{F96F42CC-CE8D-401D-AFDA-0D2DF4894621}" type="presParOf" srcId="{CFA6EC51-DC0B-46A2-900F-2BFB54E5C749}" destId="{9B05C1DD-D1BD-4C80-B929-6134D924DBB5}" srcOrd="20" destOrd="0" presId="urn:microsoft.com/office/officeart/2008/layout/LinedList"/>
    <dgm:cxn modelId="{193A5EE9-3B32-41B0-BA6F-7863404DCA1E}" type="presParOf" srcId="{CFA6EC51-DC0B-46A2-900F-2BFB54E5C749}" destId="{837DEE6E-7EC0-40B4-ADC0-24BCDD5B3AD1}" srcOrd="21" destOrd="0" presId="urn:microsoft.com/office/officeart/2008/layout/LinedList"/>
    <dgm:cxn modelId="{8682705A-3025-4330-9BA7-95042A8EFB36}" type="presParOf" srcId="{837DEE6E-7EC0-40B4-ADC0-24BCDD5B3AD1}" destId="{D7EEB1CF-6AA9-48F0-978B-F12838DF70D9}" srcOrd="0" destOrd="0" presId="urn:microsoft.com/office/officeart/2008/layout/LinedList"/>
    <dgm:cxn modelId="{CBB6E714-DDFB-4B57-B62E-40AC9117B5CB}" type="presParOf" srcId="{837DEE6E-7EC0-40B4-ADC0-24BCDD5B3AD1}" destId="{FED2E566-5E00-445E-AC32-DBC7582606B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3B965-D172-4896-88DE-E5AF70F90627}">
      <dsp:nvSpPr>
        <dsp:cNvPr id="0" name=""/>
        <dsp:cNvSpPr/>
      </dsp:nvSpPr>
      <dsp:spPr>
        <a:xfrm>
          <a:off x="0" y="1684"/>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A0E8E20-7DEB-456F-AD0C-229F4B9E1FD6}">
      <dsp:nvSpPr>
        <dsp:cNvPr id="0" name=""/>
        <dsp:cNvSpPr/>
      </dsp:nvSpPr>
      <dsp:spPr>
        <a:xfrm>
          <a:off x="0" y="1684"/>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ECVA Referee Commission</a:t>
          </a:r>
        </a:p>
      </dsp:txBody>
      <dsp:txXfrm>
        <a:off x="0" y="1684"/>
        <a:ext cx="3445826" cy="313385"/>
      </dsp:txXfrm>
    </dsp:sp>
    <dsp:sp modelId="{531B841D-D3A8-4CFA-802D-CD84CFAE4CF6}">
      <dsp:nvSpPr>
        <dsp:cNvPr id="0" name=""/>
        <dsp:cNvSpPr/>
      </dsp:nvSpPr>
      <dsp:spPr>
        <a:xfrm>
          <a:off x="0" y="315070"/>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F850DD-1A0B-4E28-A385-5F425DDA3389}">
      <dsp:nvSpPr>
        <dsp:cNvPr id="0" name=""/>
        <dsp:cNvSpPr/>
      </dsp:nvSpPr>
      <dsp:spPr>
        <a:xfrm>
          <a:off x="0" y="315070"/>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ECVA VB Championships 2025</a:t>
          </a:r>
        </a:p>
      </dsp:txBody>
      <dsp:txXfrm>
        <a:off x="0" y="315070"/>
        <a:ext cx="3445826" cy="313385"/>
      </dsp:txXfrm>
    </dsp:sp>
    <dsp:sp modelId="{8A4D3119-AB31-40FB-9C4D-0CFD5B669774}">
      <dsp:nvSpPr>
        <dsp:cNvPr id="0" name=""/>
        <dsp:cNvSpPr/>
      </dsp:nvSpPr>
      <dsp:spPr>
        <a:xfrm>
          <a:off x="0" y="628456"/>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3DF580A-4A15-48F2-8C11-5177DA93AB96}">
      <dsp:nvSpPr>
        <dsp:cNvPr id="0" name=""/>
        <dsp:cNvSpPr/>
      </dsp:nvSpPr>
      <dsp:spPr>
        <a:xfrm>
          <a:off x="0" y="628456"/>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ECVA BVB Championships 2025</a:t>
          </a:r>
        </a:p>
      </dsp:txBody>
      <dsp:txXfrm>
        <a:off x="0" y="628456"/>
        <a:ext cx="3445826" cy="313385"/>
      </dsp:txXfrm>
    </dsp:sp>
    <dsp:sp modelId="{6C567C16-9792-493E-ADC1-3AD4E1C62F25}">
      <dsp:nvSpPr>
        <dsp:cNvPr id="0" name=""/>
        <dsp:cNvSpPr/>
      </dsp:nvSpPr>
      <dsp:spPr>
        <a:xfrm>
          <a:off x="0" y="941842"/>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7738507-0702-492A-85A4-D7980C1B41A5}">
      <dsp:nvSpPr>
        <dsp:cNvPr id="0" name=""/>
        <dsp:cNvSpPr/>
      </dsp:nvSpPr>
      <dsp:spPr>
        <a:xfrm>
          <a:off x="0" y="941842"/>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ECVA National BVB Referee Course 2025</a:t>
          </a:r>
          <a:endParaRPr lang="en-US" sz="1300" kern="1200" dirty="0"/>
        </a:p>
      </dsp:txBody>
      <dsp:txXfrm>
        <a:off x="0" y="941842"/>
        <a:ext cx="3445826" cy="313385"/>
      </dsp:txXfrm>
    </dsp:sp>
    <dsp:sp modelId="{3CC91847-60DA-45A4-A85C-4AB212784CE7}">
      <dsp:nvSpPr>
        <dsp:cNvPr id="0" name=""/>
        <dsp:cNvSpPr/>
      </dsp:nvSpPr>
      <dsp:spPr>
        <a:xfrm>
          <a:off x="0" y="1255227"/>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D8E2D81-1A8A-4746-BBEB-1CBF6FA7260C}">
      <dsp:nvSpPr>
        <dsp:cNvPr id="0" name=""/>
        <dsp:cNvSpPr/>
      </dsp:nvSpPr>
      <dsp:spPr>
        <a:xfrm>
          <a:off x="0" y="1255227"/>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International Referees</a:t>
          </a:r>
        </a:p>
      </dsp:txBody>
      <dsp:txXfrm>
        <a:off x="0" y="1255227"/>
        <a:ext cx="3445826" cy="313385"/>
      </dsp:txXfrm>
    </dsp:sp>
    <dsp:sp modelId="{B8692466-43AD-491B-AD3C-919A51DA1451}">
      <dsp:nvSpPr>
        <dsp:cNvPr id="0" name=""/>
        <dsp:cNvSpPr/>
      </dsp:nvSpPr>
      <dsp:spPr>
        <a:xfrm>
          <a:off x="0" y="1568613"/>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0787E95-6B8A-4FFC-AC5E-A1A227C87AF1}">
      <dsp:nvSpPr>
        <dsp:cNvPr id="0" name=""/>
        <dsp:cNvSpPr/>
      </dsp:nvSpPr>
      <dsp:spPr>
        <a:xfrm>
          <a:off x="0" y="1568613"/>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Virtual Referee Clinics</a:t>
          </a:r>
        </a:p>
      </dsp:txBody>
      <dsp:txXfrm>
        <a:off x="0" y="1568613"/>
        <a:ext cx="3445826" cy="313385"/>
      </dsp:txXfrm>
    </dsp:sp>
    <dsp:sp modelId="{1B121DC6-2D46-4192-9B76-23BAFE6F2A86}">
      <dsp:nvSpPr>
        <dsp:cNvPr id="0" name=""/>
        <dsp:cNvSpPr/>
      </dsp:nvSpPr>
      <dsp:spPr>
        <a:xfrm>
          <a:off x="0" y="1881999"/>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B51E91-D5D8-43DF-9A4B-4EA20D0397B1}">
      <dsp:nvSpPr>
        <dsp:cNvPr id="0" name=""/>
        <dsp:cNvSpPr/>
      </dsp:nvSpPr>
      <dsp:spPr>
        <a:xfrm>
          <a:off x="0" y="1881999"/>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Registrations of Referees at the FIVB</a:t>
          </a:r>
        </a:p>
      </dsp:txBody>
      <dsp:txXfrm>
        <a:off x="0" y="1881999"/>
        <a:ext cx="3445826" cy="313385"/>
      </dsp:txXfrm>
    </dsp:sp>
    <dsp:sp modelId="{43B9674B-BD6E-41A3-853E-056CDC089700}">
      <dsp:nvSpPr>
        <dsp:cNvPr id="0" name=""/>
        <dsp:cNvSpPr/>
      </dsp:nvSpPr>
      <dsp:spPr>
        <a:xfrm>
          <a:off x="0" y="2195385"/>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3837BE-4214-41BA-BAA3-217C19FA1887}">
      <dsp:nvSpPr>
        <dsp:cNvPr id="0" name=""/>
        <dsp:cNvSpPr/>
      </dsp:nvSpPr>
      <dsp:spPr>
        <a:xfrm>
          <a:off x="0" y="2195385"/>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Challenges</a:t>
          </a:r>
        </a:p>
      </dsp:txBody>
      <dsp:txXfrm>
        <a:off x="0" y="2195385"/>
        <a:ext cx="3445826" cy="313385"/>
      </dsp:txXfrm>
    </dsp:sp>
    <dsp:sp modelId="{120B7735-CAAD-4592-B1D0-254DFDEB8AB5}">
      <dsp:nvSpPr>
        <dsp:cNvPr id="0" name=""/>
        <dsp:cNvSpPr/>
      </dsp:nvSpPr>
      <dsp:spPr>
        <a:xfrm>
          <a:off x="0" y="2508770"/>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1F7FBA7-8029-4F2D-B5FF-6947758961F5}">
      <dsp:nvSpPr>
        <dsp:cNvPr id="0" name=""/>
        <dsp:cNvSpPr/>
      </dsp:nvSpPr>
      <dsp:spPr>
        <a:xfrm>
          <a:off x="0" y="2508770"/>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ECVA referees 2023 – 2025 participation</a:t>
          </a:r>
        </a:p>
      </dsp:txBody>
      <dsp:txXfrm>
        <a:off x="0" y="2508770"/>
        <a:ext cx="3445826" cy="313385"/>
      </dsp:txXfrm>
    </dsp:sp>
    <dsp:sp modelId="{F59D2D88-0A20-491B-98BB-81C3863F4B67}">
      <dsp:nvSpPr>
        <dsp:cNvPr id="0" name=""/>
        <dsp:cNvSpPr/>
      </dsp:nvSpPr>
      <dsp:spPr>
        <a:xfrm>
          <a:off x="0" y="2822156"/>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C8BC2B9-7AC3-4500-943C-9952138F3FDB}">
      <dsp:nvSpPr>
        <dsp:cNvPr id="0" name=""/>
        <dsp:cNvSpPr/>
      </dsp:nvSpPr>
      <dsp:spPr>
        <a:xfrm>
          <a:off x="0" y="2822156"/>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Evaluation Referees</a:t>
          </a:r>
          <a:endParaRPr lang="en-US" sz="1300" kern="1200" dirty="0"/>
        </a:p>
      </dsp:txBody>
      <dsp:txXfrm>
        <a:off x="0" y="2822156"/>
        <a:ext cx="3445826" cy="313385"/>
      </dsp:txXfrm>
    </dsp:sp>
    <dsp:sp modelId="{9B05C1DD-D1BD-4C80-B929-6134D924DBB5}">
      <dsp:nvSpPr>
        <dsp:cNvPr id="0" name=""/>
        <dsp:cNvSpPr/>
      </dsp:nvSpPr>
      <dsp:spPr>
        <a:xfrm>
          <a:off x="0" y="3135542"/>
          <a:ext cx="344582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7EEB1CF-6AA9-48F0-978B-F12838DF70D9}">
      <dsp:nvSpPr>
        <dsp:cNvPr id="0" name=""/>
        <dsp:cNvSpPr/>
      </dsp:nvSpPr>
      <dsp:spPr>
        <a:xfrm>
          <a:off x="0" y="3135542"/>
          <a:ext cx="3445826" cy="31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Recommendations</a:t>
          </a:r>
          <a:endParaRPr lang="en-US" sz="1300" kern="1200" dirty="0"/>
        </a:p>
      </dsp:txBody>
      <dsp:txXfrm>
        <a:off x="0" y="3135542"/>
        <a:ext cx="3445826" cy="3133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F34A5-879C-4506-A383-2E366DA84261}"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A9423-BCA8-439C-BE56-E68BC24D5D75}" type="slidenum">
              <a:rPr lang="en-US" smtClean="0"/>
              <a:t>‹#›</a:t>
            </a:fld>
            <a:endParaRPr lang="en-US"/>
          </a:p>
        </p:txBody>
      </p:sp>
    </p:spTree>
    <p:extLst>
      <p:ext uri="{BB962C8B-B14F-4D97-AF65-F5344CB8AC3E}">
        <p14:creationId xmlns:p14="http://schemas.microsoft.com/office/powerpoint/2010/main" val="400054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5C2D7-2845-4872-9A04-81B4D8032742}" type="slidenum">
              <a:rPr lang="en-US" smtClean="0"/>
              <a:t>3</a:t>
            </a:fld>
            <a:endParaRPr lang="en-US"/>
          </a:p>
        </p:txBody>
      </p:sp>
    </p:spTree>
    <p:extLst>
      <p:ext uri="{BB962C8B-B14F-4D97-AF65-F5344CB8AC3E}">
        <p14:creationId xmlns:p14="http://schemas.microsoft.com/office/powerpoint/2010/main" val="283194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5C2D7-2845-4872-9A04-81B4D8032742}" type="slidenum">
              <a:rPr lang="en-US" smtClean="0"/>
              <a:t>4</a:t>
            </a:fld>
            <a:endParaRPr lang="en-US"/>
          </a:p>
        </p:txBody>
      </p:sp>
    </p:spTree>
    <p:extLst>
      <p:ext uri="{BB962C8B-B14F-4D97-AF65-F5344CB8AC3E}">
        <p14:creationId xmlns:p14="http://schemas.microsoft.com/office/powerpoint/2010/main" val="32284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5C2D7-2845-4872-9A04-81B4D8032742}" type="slidenum">
              <a:rPr lang="en-US" smtClean="0"/>
              <a:t>5</a:t>
            </a:fld>
            <a:endParaRPr lang="en-US"/>
          </a:p>
        </p:txBody>
      </p:sp>
    </p:spTree>
    <p:extLst>
      <p:ext uri="{BB962C8B-B14F-4D97-AF65-F5344CB8AC3E}">
        <p14:creationId xmlns:p14="http://schemas.microsoft.com/office/powerpoint/2010/main" val="181249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7BE57-9F11-232E-4204-5DFFBB025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364C6-7234-0FF0-9588-D9F60C2F3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5299A-3963-0794-4FAB-5D7C7BAAF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DF5F02-8B57-ED4E-6D03-29F2A0152030}"/>
              </a:ext>
            </a:extLst>
          </p:cNvPr>
          <p:cNvSpPr>
            <a:spLocks noGrp="1"/>
          </p:cNvSpPr>
          <p:nvPr>
            <p:ph type="sldNum" sz="quarter" idx="5"/>
          </p:nvPr>
        </p:nvSpPr>
        <p:spPr/>
        <p:txBody>
          <a:bodyPr/>
          <a:lstStyle/>
          <a:p>
            <a:fld id="{7AC5C2D7-2845-4872-9A04-81B4D8032742}" type="slidenum">
              <a:rPr lang="en-US" smtClean="0"/>
              <a:t>6</a:t>
            </a:fld>
            <a:endParaRPr lang="en-US"/>
          </a:p>
        </p:txBody>
      </p:sp>
    </p:spTree>
    <p:extLst>
      <p:ext uri="{BB962C8B-B14F-4D97-AF65-F5344CB8AC3E}">
        <p14:creationId xmlns:p14="http://schemas.microsoft.com/office/powerpoint/2010/main" val="191229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In the CAZOVA there are both referees for Volleyball and Beach Volleyball. Volleyball: Two (2) FIVB International Referees, Ten (10) International Referees and Three (3) Continental Referee Candidates. </a:t>
            </a:r>
          </a:p>
          <a:p>
            <a:endParaRPr lang="en-US" dirty="0"/>
          </a:p>
        </p:txBody>
      </p:sp>
      <p:sp>
        <p:nvSpPr>
          <p:cNvPr id="4" name="Slide Number Placeholder 3"/>
          <p:cNvSpPr>
            <a:spLocks noGrp="1"/>
          </p:cNvSpPr>
          <p:nvPr>
            <p:ph type="sldNum" sz="quarter" idx="5"/>
          </p:nvPr>
        </p:nvSpPr>
        <p:spPr/>
        <p:txBody>
          <a:bodyPr/>
          <a:lstStyle/>
          <a:p>
            <a:fld id="{24DA9423-BCA8-439C-BE56-E68BC24D5D75}" type="slidenum">
              <a:rPr lang="en-US" smtClean="0"/>
              <a:t>7</a:t>
            </a:fld>
            <a:endParaRPr lang="en-US"/>
          </a:p>
        </p:txBody>
      </p:sp>
    </p:spTree>
    <p:extLst>
      <p:ext uri="{BB962C8B-B14F-4D97-AF65-F5344CB8AC3E}">
        <p14:creationId xmlns:p14="http://schemas.microsoft.com/office/powerpoint/2010/main" val="29993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 table here shows National Federations within CAZOVA which has neither 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International Referee or Continental Referee for Volleyball or Beach Volleyball:</a:t>
            </a:r>
          </a:p>
        </p:txBody>
      </p:sp>
      <p:sp>
        <p:nvSpPr>
          <p:cNvPr id="4" name="Slide Number Placeholder 3"/>
          <p:cNvSpPr>
            <a:spLocks noGrp="1"/>
          </p:cNvSpPr>
          <p:nvPr>
            <p:ph type="sldNum" sz="quarter" idx="5"/>
          </p:nvPr>
        </p:nvSpPr>
        <p:spPr/>
        <p:txBody>
          <a:bodyPr/>
          <a:lstStyle/>
          <a:p>
            <a:fld id="{7AC5C2D7-2845-4872-9A04-81B4D8032742}" type="slidenum">
              <a:rPr lang="en-US" smtClean="0"/>
              <a:t>10</a:t>
            </a:fld>
            <a:endParaRPr lang="en-US"/>
          </a:p>
        </p:txBody>
      </p:sp>
    </p:spTree>
    <p:extLst>
      <p:ext uri="{BB962C8B-B14F-4D97-AF65-F5344CB8AC3E}">
        <p14:creationId xmlns:p14="http://schemas.microsoft.com/office/powerpoint/2010/main" val="137099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Beach Volleyball: One (1) International Referee and Two (2) Continental Referee    </a:t>
            </a:r>
          </a:p>
          <a:p>
            <a:pPr marL="0" marR="0" indent="228600">
              <a:spcBef>
                <a:spcPts val="0"/>
              </a:spcBef>
              <a:spcAft>
                <a:spcPts val="0"/>
              </a:spcAft>
            </a:pPr>
            <a:r>
              <a:rPr lang="en-US" sz="1200" dirty="0">
                <a:effectLst/>
                <a:latin typeface="Times New Roman" panose="02020603050405020304" pitchFamily="18" charset="0"/>
                <a:ea typeface="Times New Roman" panose="02020603050405020304" pitchFamily="18" charset="0"/>
              </a:rPr>
              <a:t>Candidates:</a:t>
            </a:r>
          </a:p>
          <a:p>
            <a:endParaRPr lang="en-US" dirty="0"/>
          </a:p>
        </p:txBody>
      </p:sp>
      <p:sp>
        <p:nvSpPr>
          <p:cNvPr id="4" name="Slide Number Placeholder 3"/>
          <p:cNvSpPr>
            <a:spLocks noGrp="1"/>
          </p:cNvSpPr>
          <p:nvPr>
            <p:ph type="sldNum" sz="quarter" idx="5"/>
          </p:nvPr>
        </p:nvSpPr>
        <p:spPr/>
        <p:txBody>
          <a:bodyPr/>
          <a:lstStyle/>
          <a:p>
            <a:fld id="{7AC5C2D7-2845-4872-9A04-81B4D8032742}" type="slidenum">
              <a:rPr lang="en-US" smtClean="0"/>
              <a:t>12</a:t>
            </a:fld>
            <a:endParaRPr lang="en-US"/>
          </a:p>
        </p:txBody>
      </p:sp>
    </p:spTree>
    <p:extLst>
      <p:ext uri="{BB962C8B-B14F-4D97-AF65-F5344CB8AC3E}">
        <p14:creationId xmlns:p14="http://schemas.microsoft.com/office/powerpoint/2010/main" val="170983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0E9E8-1E85-4887-9201-96EF92592FB6}" type="datetimeFigureOut">
              <a:rPr lang="en-US" smtClean="0"/>
              <a:t>12/4/2025</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3FCABDB-8F62-40A2-9F7F-6F479C6292C1}"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180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E9E8-1E85-4887-9201-96EF92592FB6}"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BDB-8F62-40A2-9F7F-6F479C6292C1}"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83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E9E8-1E85-4887-9201-96EF92592FB6}"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BDB-8F62-40A2-9F7F-6F479C6292C1}"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018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0E9E8-1E85-4887-9201-96EF92592FB6}"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BDB-8F62-40A2-9F7F-6F479C6292C1}"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853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0E9E8-1E85-4887-9201-96EF92592FB6}"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CABDB-8F62-40A2-9F7F-6F479C6292C1}"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608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20E9E8-1E85-4887-9201-96EF92592FB6}"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BDB-8F62-40A2-9F7F-6F479C6292C1}"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678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0E9E8-1E85-4887-9201-96EF92592FB6}"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CABDB-8F62-40A2-9F7F-6F479C6292C1}"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674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20E9E8-1E85-4887-9201-96EF92592FB6}"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CABDB-8F62-40A2-9F7F-6F479C6292C1}"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798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0E9E8-1E85-4887-9201-96EF92592FB6}"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CABDB-8F62-40A2-9F7F-6F479C6292C1}" type="slidenum">
              <a:rPr lang="en-US" smtClean="0"/>
              <a:t>‹#›</a:t>
            </a:fld>
            <a:endParaRPr lang="en-US"/>
          </a:p>
        </p:txBody>
      </p:sp>
    </p:spTree>
    <p:extLst>
      <p:ext uri="{BB962C8B-B14F-4D97-AF65-F5344CB8AC3E}">
        <p14:creationId xmlns:p14="http://schemas.microsoft.com/office/powerpoint/2010/main" val="199387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0E9E8-1E85-4887-9201-96EF92592FB6}"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CABDB-8F62-40A2-9F7F-6F479C6292C1}"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314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E20E9E8-1E85-4887-9201-96EF92592FB6}" type="datetimeFigureOut">
              <a:rPr lang="en-US" smtClean="0"/>
              <a:t>12/4/2025</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23FCABDB-8F62-40A2-9F7F-6F479C6292C1}"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64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20E9E8-1E85-4887-9201-96EF92592FB6}" type="datetimeFigureOut">
              <a:rPr lang="en-US" smtClean="0"/>
              <a:t>12/4/2025</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3FCABDB-8F62-40A2-9F7F-6F479C6292C1}"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246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4BAB5-1E32-4A8D-9267-5F504DC3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75DC33F-A1D5-4703-9DB1-5475B4A54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FA47287-A11A-40C9-ADED-EDFBAFDD1E75}"/>
              </a:ext>
            </a:extLst>
          </p:cNvPr>
          <p:cNvSpPr>
            <a:spLocks noGrp="1"/>
          </p:cNvSpPr>
          <p:nvPr>
            <p:ph type="ctrTitle"/>
          </p:nvPr>
        </p:nvSpPr>
        <p:spPr>
          <a:xfrm>
            <a:off x="6096000" y="967167"/>
            <a:ext cx="4711264" cy="2374516"/>
          </a:xfrm>
        </p:spPr>
        <p:txBody>
          <a:bodyPr>
            <a:normAutofit fontScale="90000"/>
          </a:bodyPr>
          <a:lstStyle/>
          <a:p>
            <a:r>
              <a:rPr lang="en-US" sz="4800" dirty="0"/>
              <a:t>ECVA  </a:t>
            </a:r>
            <a:br>
              <a:rPr lang="en-US" sz="4800" dirty="0"/>
            </a:br>
            <a:r>
              <a:rPr lang="en-US" sz="4800" dirty="0"/>
              <a:t>2025 Referee Commission Report</a:t>
            </a:r>
          </a:p>
        </p:txBody>
      </p:sp>
      <p:sp>
        <p:nvSpPr>
          <p:cNvPr id="3" name="Subtitle 2">
            <a:extLst>
              <a:ext uri="{FF2B5EF4-FFF2-40B4-BE49-F238E27FC236}">
                <a16:creationId xmlns:a16="http://schemas.microsoft.com/office/drawing/2014/main" id="{231202BB-4EC3-4AA7-9FFA-1FBEAD6F752A}"/>
              </a:ext>
            </a:extLst>
          </p:cNvPr>
          <p:cNvSpPr>
            <a:spLocks noGrp="1"/>
          </p:cNvSpPr>
          <p:nvPr>
            <p:ph type="subTitle" idx="1"/>
          </p:nvPr>
        </p:nvSpPr>
        <p:spPr>
          <a:xfrm>
            <a:off x="6574081" y="3529159"/>
            <a:ext cx="4085282" cy="1606576"/>
          </a:xfrm>
        </p:spPr>
        <p:txBody>
          <a:bodyPr>
            <a:normAutofit/>
          </a:bodyPr>
          <a:lstStyle/>
          <a:p>
            <a:r>
              <a:rPr lang="en-US" sz="1600" dirty="0"/>
              <a:t>Reginald R.M. Willemsberg</a:t>
            </a:r>
          </a:p>
        </p:txBody>
      </p:sp>
      <p:pic>
        <p:nvPicPr>
          <p:cNvPr id="4" name="Picture 3">
            <a:extLst>
              <a:ext uri="{FF2B5EF4-FFF2-40B4-BE49-F238E27FC236}">
                <a16:creationId xmlns:a16="http://schemas.microsoft.com/office/drawing/2014/main" id="{74566AA1-25B2-4CAB-98EF-32E048DFE63A}"/>
              </a:ext>
            </a:extLst>
          </p:cNvPr>
          <p:cNvPicPr>
            <a:picLocks noChangeAspect="1"/>
          </p:cNvPicPr>
          <p:nvPr/>
        </p:nvPicPr>
        <p:blipFill>
          <a:blip r:embed="rId2"/>
          <a:stretch>
            <a:fillRect/>
          </a:stretch>
        </p:blipFill>
        <p:spPr>
          <a:xfrm>
            <a:off x="1384736" y="805583"/>
            <a:ext cx="4451028" cy="4660762"/>
          </a:xfrm>
          <a:prstGeom prst="rect">
            <a:avLst/>
          </a:prstGeom>
        </p:spPr>
      </p:pic>
      <p:cxnSp>
        <p:nvCxnSpPr>
          <p:cNvPr id="32" name="Straight Connector 31">
            <a:extLst>
              <a:ext uri="{FF2B5EF4-FFF2-40B4-BE49-F238E27FC236}">
                <a16:creationId xmlns:a16="http://schemas.microsoft.com/office/drawing/2014/main" id="{6DF5A714-E4C6-4EE3-9BC2-548640A726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0711"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E73922A8-74BE-40CD-A466-B8B75DC40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36" name="Straight Connector 35">
            <a:extLst>
              <a:ext uri="{FF2B5EF4-FFF2-40B4-BE49-F238E27FC236}">
                <a16:creationId xmlns:a16="http://schemas.microsoft.com/office/drawing/2014/main" id="{6F964DD5-D368-4DD4-8714-0F21A713E1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3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E60795-1EB2-41F4-A13A-23103140065B}"/>
              </a:ext>
            </a:extLst>
          </p:cNvPr>
          <p:cNvGraphicFramePr>
            <a:graphicFrameLocks noGrp="1"/>
          </p:cNvGraphicFramePr>
          <p:nvPr>
            <p:extLst>
              <p:ext uri="{D42A27DB-BD31-4B8C-83A1-F6EECF244321}">
                <p14:modId xmlns:p14="http://schemas.microsoft.com/office/powerpoint/2010/main" val="2855273676"/>
              </p:ext>
            </p:extLst>
          </p:nvPr>
        </p:nvGraphicFramePr>
        <p:xfrm>
          <a:off x="1457553" y="378692"/>
          <a:ext cx="8441048" cy="1219200"/>
        </p:xfrm>
        <a:graphic>
          <a:graphicData uri="http://schemas.openxmlformats.org/drawingml/2006/table">
            <a:tbl>
              <a:tblPr firstRow="1" firstCol="1" bandRow="1"/>
              <a:tblGrid>
                <a:gridCol w="2467415">
                  <a:extLst>
                    <a:ext uri="{9D8B030D-6E8A-4147-A177-3AD203B41FA5}">
                      <a16:colId xmlns:a16="http://schemas.microsoft.com/office/drawing/2014/main" val="3183764845"/>
                    </a:ext>
                  </a:extLst>
                </a:gridCol>
                <a:gridCol w="1548408">
                  <a:extLst>
                    <a:ext uri="{9D8B030D-6E8A-4147-A177-3AD203B41FA5}">
                      <a16:colId xmlns:a16="http://schemas.microsoft.com/office/drawing/2014/main" val="1383191314"/>
                    </a:ext>
                  </a:extLst>
                </a:gridCol>
                <a:gridCol w="1159107">
                  <a:extLst>
                    <a:ext uri="{9D8B030D-6E8A-4147-A177-3AD203B41FA5}">
                      <a16:colId xmlns:a16="http://schemas.microsoft.com/office/drawing/2014/main" val="1543470"/>
                    </a:ext>
                  </a:extLst>
                </a:gridCol>
                <a:gridCol w="1749005">
                  <a:extLst>
                    <a:ext uri="{9D8B030D-6E8A-4147-A177-3AD203B41FA5}">
                      <a16:colId xmlns:a16="http://schemas.microsoft.com/office/drawing/2014/main" val="3172359574"/>
                    </a:ext>
                  </a:extLst>
                </a:gridCol>
                <a:gridCol w="1517113">
                  <a:extLst>
                    <a:ext uri="{9D8B030D-6E8A-4147-A177-3AD203B41FA5}">
                      <a16:colId xmlns:a16="http://schemas.microsoft.com/office/drawing/2014/main" val="2073254176"/>
                    </a:ext>
                  </a:extLst>
                </a:gridCol>
              </a:tblGrid>
              <a:tr h="594761">
                <a:tc gridSpan="5">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List of Continental Candidate, International and FIVB referees within the  ECVA</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1802337"/>
                  </a:ext>
                </a:extLst>
              </a:tr>
              <a:tr h="594761">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COUNTRY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NAME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Gender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a:solidFill>
                            <a:srgbClr val="000000"/>
                          </a:solidFill>
                          <a:effectLst/>
                          <a:latin typeface="+mn-lt"/>
                          <a:ea typeface="Times New Roman" panose="02020603050405020304" pitchFamily="18" charset="0"/>
                          <a:cs typeface="Times New Roman" panose="02020603050405020304" pitchFamily="18" charset="0"/>
                        </a:rPr>
                        <a:t>CATEGORY</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Retirement year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607511200"/>
                  </a:ext>
                </a:extLst>
              </a:tr>
            </a:tbl>
          </a:graphicData>
        </a:graphic>
      </p:graphicFrame>
      <p:graphicFrame>
        <p:nvGraphicFramePr>
          <p:cNvPr id="6" name="Table 5">
            <a:extLst>
              <a:ext uri="{FF2B5EF4-FFF2-40B4-BE49-F238E27FC236}">
                <a16:creationId xmlns:a16="http://schemas.microsoft.com/office/drawing/2014/main" id="{98A1D23E-64F6-411F-B5DA-43AB21BEBB08}"/>
              </a:ext>
            </a:extLst>
          </p:cNvPr>
          <p:cNvGraphicFramePr>
            <a:graphicFrameLocks noGrp="1"/>
          </p:cNvGraphicFramePr>
          <p:nvPr>
            <p:extLst>
              <p:ext uri="{D42A27DB-BD31-4B8C-83A1-F6EECF244321}">
                <p14:modId xmlns:p14="http://schemas.microsoft.com/office/powerpoint/2010/main" val="605925768"/>
              </p:ext>
            </p:extLst>
          </p:nvPr>
        </p:nvGraphicFramePr>
        <p:xfrm>
          <a:off x="1457553" y="1597892"/>
          <a:ext cx="8441049" cy="3724560"/>
        </p:xfrm>
        <a:graphic>
          <a:graphicData uri="http://schemas.openxmlformats.org/drawingml/2006/table">
            <a:tbl>
              <a:tblPr firstRow="1" firstCol="1" bandRow="1"/>
              <a:tblGrid>
                <a:gridCol w="2709999">
                  <a:extLst>
                    <a:ext uri="{9D8B030D-6E8A-4147-A177-3AD203B41FA5}">
                      <a16:colId xmlns:a16="http://schemas.microsoft.com/office/drawing/2014/main" val="1989864451"/>
                    </a:ext>
                  </a:extLst>
                </a:gridCol>
                <a:gridCol w="5731050">
                  <a:extLst>
                    <a:ext uri="{9D8B030D-6E8A-4147-A177-3AD203B41FA5}">
                      <a16:colId xmlns:a16="http://schemas.microsoft.com/office/drawing/2014/main" val="1935900397"/>
                    </a:ext>
                  </a:extLst>
                </a:gridCol>
              </a:tblGrid>
              <a:tr h="332459">
                <a:tc gridSpan="2">
                  <a:txBody>
                    <a:bodyPr/>
                    <a:lstStyle/>
                    <a:p>
                      <a:pPr marL="0" marR="0" algn="ctr">
                        <a:spcBef>
                          <a:spcPts val="0"/>
                        </a:spcBef>
                        <a:spcAft>
                          <a:spcPts val="0"/>
                        </a:spcAft>
                      </a:pPr>
                      <a:r>
                        <a:rPr lang="en-US" sz="2400" b="1" dirty="0">
                          <a:solidFill>
                            <a:srgbClr val="000000"/>
                          </a:solidFill>
                          <a:effectLst/>
                          <a:latin typeface="+mn-lt"/>
                          <a:ea typeface="Times New Roman" panose="02020603050405020304" pitchFamily="18" charset="0"/>
                          <a:cs typeface="Times New Roman" panose="02020603050405020304" pitchFamily="18" charset="0"/>
                        </a:rPr>
                        <a:t>NO International Referee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294454673"/>
                  </a:ext>
                </a:extLst>
              </a:tr>
              <a:tr h="30565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Saba (SAB)</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Does not have an International Referee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36395030"/>
                  </a:ext>
                </a:extLst>
              </a:tr>
              <a:tr h="30565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Anguilla (AGU)</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mn-lt"/>
                          <a:ea typeface="Times New Roman" panose="02020603050405020304" pitchFamily="18" charset="0"/>
                          <a:cs typeface="Times New Roman" panose="02020603050405020304" pitchFamily="18" charset="0"/>
                        </a:rPr>
                        <a:t>Does not have an International Referee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60759283"/>
                  </a:ext>
                </a:extLst>
              </a:tr>
              <a:tr h="30565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Montserrat (MNT)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89218523"/>
                  </a:ext>
                </a:extLst>
              </a:tr>
              <a:tr h="554098">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Kitts &amp; Nevis (SKN)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82092295"/>
                  </a:ext>
                </a:extLst>
              </a:tr>
              <a:tr h="30565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Bermuda (BER)</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36154993"/>
                  </a:ext>
                </a:extLst>
              </a:tr>
              <a:tr h="30565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Grenada (GRN)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92127863"/>
                  </a:ext>
                </a:extLst>
              </a:tr>
              <a:tr h="611315">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Saint Martin (SMA)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42611340"/>
                  </a:ext>
                </a:extLst>
              </a:tr>
              <a:tr h="49960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British Virgin Island (IVB)</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alatino Linotype" panose="02040502050505030304"/>
                          <a:ea typeface="Times New Roman" panose="02020603050405020304" pitchFamily="18" charset="0"/>
                          <a:cs typeface="Times New Roman" panose="02020603050405020304" pitchFamily="18" charset="0"/>
                        </a:rPr>
                        <a:t>Does not have an International Referee</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96653954"/>
                  </a:ext>
                </a:extLst>
              </a:tr>
            </a:tbl>
          </a:graphicData>
        </a:graphic>
      </p:graphicFrame>
      <p:pic>
        <p:nvPicPr>
          <p:cNvPr id="2" name="Picture 1">
            <a:extLst>
              <a:ext uri="{FF2B5EF4-FFF2-40B4-BE49-F238E27FC236}">
                <a16:creationId xmlns:a16="http://schemas.microsoft.com/office/drawing/2014/main" id="{7959A0A7-5105-46B1-B658-0B7928F0C073}"/>
              </a:ext>
            </a:extLst>
          </p:cNvPr>
          <p:cNvPicPr>
            <a:picLocks noChangeAspect="1"/>
          </p:cNvPicPr>
          <p:nvPr/>
        </p:nvPicPr>
        <p:blipFill>
          <a:blip r:embed="rId3"/>
          <a:stretch>
            <a:fillRect/>
          </a:stretch>
        </p:blipFill>
        <p:spPr>
          <a:xfrm>
            <a:off x="10218656" y="3843700"/>
            <a:ext cx="1892072" cy="1980076"/>
          </a:xfrm>
          <a:prstGeom prst="rect">
            <a:avLst/>
          </a:prstGeom>
        </p:spPr>
      </p:pic>
    </p:spTree>
    <p:extLst>
      <p:ext uri="{BB962C8B-B14F-4D97-AF65-F5344CB8AC3E}">
        <p14:creationId xmlns:p14="http://schemas.microsoft.com/office/powerpoint/2010/main" val="333668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FAE024-014B-4FE5-9B54-038C3B0ECD34}"/>
              </a:ext>
            </a:extLst>
          </p:cNvPr>
          <p:cNvGraphicFramePr>
            <a:graphicFrameLocks noGrp="1"/>
          </p:cNvGraphicFramePr>
          <p:nvPr>
            <p:extLst>
              <p:ext uri="{D42A27DB-BD31-4B8C-83A1-F6EECF244321}">
                <p14:modId xmlns:p14="http://schemas.microsoft.com/office/powerpoint/2010/main" val="628601894"/>
              </p:ext>
            </p:extLst>
          </p:nvPr>
        </p:nvGraphicFramePr>
        <p:xfrm>
          <a:off x="1457553" y="755331"/>
          <a:ext cx="8018556" cy="1219200"/>
        </p:xfrm>
        <a:graphic>
          <a:graphicData uri="http://schemas.openxmlformats.org/drawingml/2006/table">
            <a:tbl>
              <a:tblPr firstRow="1" firstCol="1" bandRow="1"/>
              <a:tblGrid>
                <a:gridCol w="2343916">
                  <a:extLst>
                    <a:ext uri="{9D8B030D-6E8A-4147-A177-3AD203B41FA5}">
                      <a16:colId xmlns:a16="http://schemas.microsoft.com/office/drawing/2014/main" val="3183764845"/>
                    </a:ext>
                  </a:extLst>
                </a:gridCol>
                <a:gridCol w="1470907">
                  <a:extLst>
                    <a:ext uri="{9D8B030D-6E8A-4147-A177-3AD203B41FA5}">
                      <a16:colId xmlns:a16="http://schemas.microsoft.com/office/drawing/2014/main" val="1383191314"/>
                    </a:ext>
                  </a:extLst>
                </a:gridCol>
                <a:gridCol w="1141131">
                  <a:extLst>
                    <a:ext uri="{9D8B030D-6E8A-4147-A177-3AD203B41FA5}">
                      <a16:colId xmlns:a16="http://schemas.microsoft.com/office/drawing/2014/main" val="1543470"/>
                    </a:ext>
                  </a:extLst>
                </a:gridCol>
                <a:gridCol w="1621424">
                  <a:extLst>
                    <a:ext uri="{9D8B030D-6E8A-4147-A177-3AD203B41FA5}">
                      <a16:colId xmlns:a16="http://schemas.microsoft.com/office/drawing/2014/main" val="3172359574"/>
                    </a:ext>
                  </a:extLst>
                </a:gridCol>
                <a:gridCol w="1441178">
                  <a:extLst>
                    <a:ext uri="{9D8B030D-6E8A-4147-A177-3AD203B41FA5}">
                      <a16:colId xmlns:a16="http://schemas.microsoft.com/office/drawing/2014/main" val="2073254176"/>
                    </a:ext>
                  </a:extLst>
                </a:gridCol>
              </a:tblGrid>
              <a:tr h="435017">
                <a:tc gridSpan="5">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List of Continental Candidate, International and FIVB referees within the  ECVA</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1802337"/>
                  </a:ext>
                </a:extLst>
              </a:tr>
              <a:tr h="558854">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COUNTRY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NAME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Gender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CATEGORY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Retirement year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607511200"/>
                  </a:ext>
                </a:extLst>
              </a:tr>
            </a:tbl>
          </a:graphicData>
        </a:graphic>
      </p:graphicFrame>
      <p:graphicFrame>
        <p:nvGraphicFramePr>
          <p:cNvPr id="4" name="Table 3">
            <a:extLst>
              <a:ext uri="{FF2B5EF4-FFF2-40B4-BE49-F238E27FC236}">
                <a16:creationId xmlns:a16="http://schemas.microsoft.com/office/drawing/2014/main" id="{63BC71EE-95CB-4656-8A43-5101F4499E7C}"/>
              </a:ext>
            </a:extLst>
          </p:cNvPr>
          <p:cNvGraphicFramePr>
            <a:graphicFrameLocks noGrp="1"/>
          </p:cNvGraphicFramePr>
          <p:nvPr>
            <p:extLst>
              <p:ext uri="{D42A27DB-BD31-4B8C-83A1-F6EECF244321}">
                <p14:modId xmlns:p14="http://schemas.microsoft.com/office/powerpoint/2010/main" val="3437583691"/>
              </p:ext>
            </p:extLst>
          </p:nvPr>
        </p:nvGraphicFramePr>
        <p:xfrm>
          <a:off x="1457553" y="1974531"/>
          <a:ext cx="8018556" cy="3067925"/>
        </p:xfrm>
        <a:graphic>
          <a:graphicData uri="http://schemas.openxmlformats.org/drawingml/2006/table">
            <a:tbl>
              <a:tblPr firstRow="1" firstCol="1" bandRow="1"/>
              <a:tblGrid>
                <a:gridCol w="2302510">
                  <a:extLst>
                    <a:ext uri="{9D8B030D-6E8A-4147-A177-3AD203B41FA5}">
                      <a16:colId xmlns:a16="http://schemas.microsoft.com/office/drawing/2014/main" val="2544074312"/>
                    </a:ext>
                  </a:extLst>
                </a:gridCol>
                <a:gridCol w="1830747">
                  <a:extLst>
                    <a:ext uri="{9D8B030D-6E8A-4147-A177-3AD203B41FA5}">
                      <a16:colId xmlns:a16="http://schemas.microsoft.com/office/drawing/2014/main" val="2702474136"/>
                    </a:ext>
                  </a:extLst>
                </a:gridCol>
                <a:gridCol w="981911">
                  <a:extLst>
                    <a:ext uri="{9D8B030D-6E8A-4147-A177-3AD203B41FA5}">
                      <a16:colId xmlns:a16="http://schemas.microsoft.com/office/drawing/2014/main" val="425971076"/>
                    </a:ext>
                  </a:extLst>
                </a:gridCol>
                <a:gridCol w="1875365">
                  <a:extLst>
                    <a:ext uri="{9D8B030D-6E8A-4147-A177-3AD203B41FA5}">
                      <a16:colId xmlns:a16="http://schemas.microsoft.com/office/drawing/2014/main" val="2106609062"/>
                    </a:ext>
                  </a:extLst>
                </a:gridCol>
                <a:gridCol w="1028023">
                  <a:extLst>
                    <a:ext uri="{9D8B030D-6E8A-4147-A177-3AD203B41FA5}">
                      <a16:colId xmlns:a16="http://schemas.microsoft.com/office/drawing/2014/main" val="3269394016"/>
                    </a:ext>
                  </a:extLst>
                </a:gridCol>
              </a:tblGrid>
              <a:tr h="929156">
                <a:tc gridSpan="5">
                  <a:txBody>
                    <a:bodyPr/>
                    <a:lstStyle/>
                    <a:p>
                      <a:pPr marL="0" marR="0" algn="ctr">
                        <a:spcBef>
                          <a:spcPts val="0"/>
                        </a:spcBef>
                        <a:spcAft>
                          <a:spcPts val="0"/>
                        </a:spcAft>
                      </a:pPr>
                      <a:r>
                        <a:rPr lang="en-US" sz="2400" b="1" dirty="0">
                          <a:solidFill>
                            <a:srgbClr val="000000"/>
                          </a:solidFill>
                          <a:effectLst/>
                          <a:latin typeface="+mn-lt"/>
                          <a:ea typeface="Times New Roman" panose="02020603050405020304" pitchFamily="18" charset="0"/>
                          <a:cs typeface="Times New Roman" panose="02020603050405020304" pitchFamily="18" charset="0"/>
                        </a:rPr>
                        <a:t> Non active International Referees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841408558"/>
                  </a:ext>
                </a:extLst>
              </a:tr>
              <a:tr h="549117">
                <a:tc>
                  <a:txBody>
                    <a:bodyPr/>
                    <a:lstStyle/>
                    <a:p>
                      <a:pPr marL="0" marR="0" algn="ctr">
                        <a:spcBef>
                          <a:spcPts val="0"/>
                        </a:spcBef>
                        <a:spcAft>
                          <a:spcPts val="0"/>
                        </a:spcAft>
                      </a:pP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30110660"/>
                  </a:ext>
                </a:extLst>
              </a:tr>
              <a:tr h="549117">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Dominica (DMA)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Marcus Blondell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2028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7875650"/>
                  </a:ext>
                </a:extLst>
              </a:tr>
              <a:tr h="326684">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Lucia (LCA)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Terry Faisal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2035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25450064"/>
                  </a:ext>
                </a:extLst>
              </a:tr>
              <a:tr h="653368">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Lucia (LCA)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Wendel  Jn Baptiste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2025</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42501842"/>
                  </a:ext>
                </a:extLst>
              </a:tr>
            </a:tbl>
          </a:graphicData>
        </a:graphic>
      </p:graphicFrame>
      <p:graphicFrame>
        <p:nvGraphicFramePr>
          <p:cNvPr id="3" name="Table 2">
            <a:extLst>
              <a:ext uri="{FF2B5EF4-FFF2-40B4-BE49-F238E27FC236}">
                <a16:creationId xmlns:a16="http://schemas.microsoft.com/office/drawing/2014/main" id="{873C231E-5F41-43BB-9D55-EB5064C417C1}"/>
              </a:ext>
            </a:extLst>
          </p:cNvPr>
          <p:cNvGraphicFramePr>
            <a:graphicFrameLocks noGrp="1"/>
          </p:cNvGraphicFramePr>
          <p:nvPr>
            <p:extLst>
              <p:ext uri="{D42A27DB-BD31-4B8C-83A1-F6EECF244321}">
                <p14:modId xmlns:p14="http://schemas.microsoft.com/office/powerpoint/2010/main" val="741141388"/>
              </p:ext>
            </p:extLst>
          </p:nvPr>
        </p:nvGraphicFramePr>
        <p:xfrm>
          <a:off x="1457553" y="2919281"/>
          <a:ext cx="8018555" cy="609600"/>
        </p:xfrm>
        <a:graphic>
          <a:graphicData uri="http://schemas.openxmlformats.org/drawingml/2006/table">
            <a:tbl>
              <a:tblPr firstRow="1" firstCol="1" bandRow="1"/>
              <a:tblGrid>
                <a:gridCol w="2306579">
                  <a:extLst>
                    <a:ext uri="{9D8B030D-6E8A-4147-A177-3AD203B41FA5}">
                      <a16:colId xmlns:a16="http://schemas.microsoft.com/office/drawing/2014/main" val="998188877"/>
                    </a:ext>
                  </a:extLst>
                </a:gridCol>
                <a:gridCol w="1819922">
                  <a:extLst>
                    <a:ext uri="{9D8B030D-6E8A-4147-A177-3AD203B41FA5}">
                      <a16:colId xmlns:a16="http://schemas.microsoft.com/office/drawing/2014/main" val="189136414"/>
                    </a:ext>
                  </a:extLst>
                </a:gridCol>
                <a:gridCol w="985422">
                  <a:extLst>
                    <a:ext uri="{9D8B030D-6E8A-4147-A177-3AD203B41FA5}">
                      <a16:colId xmlns:a16="http://schemas.microsoft.com/office/drawing/2014/main" val="2213848719"/>
                    </a:ext>
                  </a:extLst>
                </a:gridCol>
                <a:gridCol w="1873188">
                  <a:extLst>
                    <a:ext uri="{9D8B030D-6E8A-4147-A177-3AD203B41FA5}">
                      <a16:colId xmlns:a16="http://schemas.microsoft.com/office/drawing/2014/main" val="89436353"/>
                    </a:ext>
                  </a:extLst>
                </a:gridCol>
                <a:gridCol w="1033444">
                  <a:extLst>
                    <a:ext uri="{9D8B030D-6E8A-4147-A177-3AD203B41FA5}">
                      <a16:colId xmlns:a16="http://schemas.microsoft.com/office/drawing/2014/main" val="3283164977"/>
                    </a:ext>
                  </a:extLst>
                </a:gridCol>
              </a:tblGrid>
              <a:tr h="58739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Eustatius (EUX)</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Alex Arndell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2028</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24038775"/>
                  </a:ext>
                </a:extLst>
              </a:tr>
            </a:tbl>
          </a:graphicData>
        </a:graphic>
      </p:graphicFrame>
      <p:pic>
        <p:nvPicPr>
          <p:cNvPr id="5" name="Picture 4">
            <a:extLst>
              <a:ext uri="{FF2B5EF4-FFF2-40B4-BE49-F238E27FC236}">
                <a16:creationId xmlns:a16="http://schemas.microsoft.com/office/drawing/2014/main" id="{D8A4EA9E-6E81-418B-A238-4F4C6518F4C6}"/>
              </a:ext>
            </a:extLst>
          </p:cNvPr>
          <p:cNvPicPr>
            <a:picLocks noChangeAspect="1"/>
          </p:cNvPicPr>
          <p:nvPr/>
        </p:nvPicPr>
        <p:blipFill>
          <a:blip r:embed="rId2"/>
          <a:stretch>
            <a:fillRect/>
          </a:stretch>
        </p:blipFill>
        <p:spPr>
          <a:xfrm>
            <a:off x="10222014" y="3987538"/>
            <a:ext cx="1743626" cy="1824726"/>
          </a:xfrm>
          <a:prstGeom prst="rect">
            <a:avLst/>
          </a:prstGeom>
        </p:spPr>
      </p:pic>
    </p:spTree>
    <p:extLst>
      <p:ext uri="{BB962C8B-B14F-4D97-AF65-F5344CB8AC3E}">
        <p14:creationId xmlns:p14="http://schemas.microsoft.com/office/powerpoint/2010/main" val="349293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10B2-57AF-4D93-A5A9-A43FD0327FB4}"/>
              </a:ext>
            </a:extLst>
          </p:cNvPr>
          <p:cNvSpPr>
            <a:spLocks noGrp="1"/>
          </p:cNvSpPr>
          <p:nvPr>
            <p:ph type="title"/>
          </p:nvPr>
        </p:nvSpPr>
        <p:spPr>
          <a:xfrm>
            <a:off x="1392542" y="46098"/>
            <a:ext cx="9520158" cy="1049235"/>
          </a:xfrm>
        </p:spPr>
        <p:txBody>
          <a:bodyPr>
            <a:normAutofit/>
          </a:bodyPr>
          <a:lstStyle/>
          <a:p>
            <a:r>
              <a:rPr lang="en-US" dirty="0"/>
              <a:t>6. Internationals referees of ECVA</a:t>
            </a:r>
          </a:p>
        </p:txBody>
      </p:sp>
      <p:sp>
        <p:nvSpPr>
          <p:cNvPr id="3" name="Content Placeholder 2">
            <a:extLst>
              <a:ext uri="{FF2B5EF4-FFF2-40B4-BE49-F238E27FC236}">
                <a16:creationId xmlns:a16="http://schemas.microsoft.com/office/drawing/2014/main" id="{FDBFEA3A-DAFB-4EBE-8F8D-6D6B067F6E4F}"/>
              </a:ext>
            </a:extLst>
          </p:cNvPr>
          <p:cNvSpPr>
            <a:spLocks noGrp="1"/>
          </p:cNvSpPr>
          <p:nvPr>
            <p:ph idx="1"/>
          </p:nvPr>
        </p:nvSpPr>
        <p:spPr>
          <a:xfrm>
            <a:off x="1392542" y="963432"/>
            <a:ext cx="9520158" cy="554817"/>
          </a:xfrm>
        </p:spPr>
        <p:txBody>
          <a:bodyPr>
            <a:normAutofit lnSpcReduction="10000"/>
          </a:bodyPr>
          <a:lstStyle/>
          <a:p>
            <a:r>
              <a:rPr lang="en-US" sz="2800" dirty="0"/>
              <a:t>Beach Volleyball</a:t>
            </a:r>
          </a:p>
        </p:txBody>
      </p:sp>
      <p:graphicFrame>
        <p:nvGraphicFramePr>
          <p:cNvPr id="7" name="Table 6">
            <a:extLst>
              <a:ext uri="{FF2B5EF4-FFF2-40B4-BE49-F238E27FC236}">
                <a16:creationId xmlns:a16="http://schemas.microsoft.com/office/drawing/2014/main" id="{D10634AC-C8E0-4F6D-A7C6-AA4E2D0370A1}"/>
              </a:ext>
            </a:extLst>
          </p:cNvPr>
          <p:cNvGraphicFramePr>
            <a:graphicFrameLocks noGrp="1"/>
          </p:cNvGraphicFramePr>
          <p:nvPr>
            <p:extLst>
              <p:ext uri="{D42A27DB-BD31-4B8C-83A1-F6EECF244321}">
                <p14:modId xmlns:p14="http://schemas.microsoft.com/office/powerpoint/2010/main" val="1689226144"/>
              </p:ext>
            </p:extLst>
          </p:nvPr>
        </p:nvGraphicFramePr>
        <p:xfrm>
          <a:off x="1392542" y="1432974"/>
          <a:ext cx="8898521" cy="4630023"/>
        </p:xfrm>
        <a:graphic>
          <a:graphicData uri="http://schemas.openxmlformats.org/drawingml/2006/table">
            <a:tbl>
              <a:tblPr firstRow="1" firstCol="1" bandRow="1"/>
              <a:tblGrid>
                <a:gridCol w="3280410">
                  <a:extLst>
                    <a:ext uri="{9D8B030D-6E8A-4147-A177-3AD203B41FA5}">
                      <a16:colId xmlns:a16="http://schemas.microsoft.com/office/drawing/2014/main" val="4290845264"/>
                    </a:ext>
                  </a:extLst>
                </a:gridCol>
                <a:gridCol w="2458735">
                  <a:extLst>
                    <a:ext uri="{9D8B030D-6E8A-4147-A177-3AD203B41FA5}">
                      <a16:colId xmlns:a16="http://schemas.microsoft.com/office/drawing/2014/main" val="1942564049"/>
                    </a:ext>
                  </a:extLst>
                </a:gridCol>
                <a:gridCol w="1269048">
                  <a:extLst>
                    <a:ext uri="{9D8B030D-6E8A-4147-A177-3AD203B41FA5}">
                      <a16:colId xmlns:a16="http://schemas.microsoft.com/office/drawing/2014/main" val="2283563586"/>
                    </a:ext>
                  </a:extLst>
                </a:gridCol>
                <a:gridCol w="1890328">
                  <a:extLst>
                    <a:ext uri="{9D8B030D-6E8A-4147-A177-3AD203B41FA5}">
                      <a16:colId xmlns:a16="http://schemas.microsoft.com/office/drawing/2014/main" val="1966420140"/>
                    </a:ext>
                  </a:extLst>
                </a:gridCol>
              </a:tblGrid>
              <a:tr h="426101">
                <a:tc gridSpan="4">
                  <a:txBody>
                    <a:bodyPr/>
                    <a:lstStyle/>
                    <a:p>
                      <a:pPr marL="0" marR="0" algn="ctr">
                        <a:spcBef>
                          <a:spcPts val="0"/>
                        </a:spcBef>
                        <a:spcAft>
                          <a:spcPts val="0"/>
                        </a:spcAft>
                      </a:pPr>
                      <a:r>
                        <a:rPr lang="en-US" sz="3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ECVA  REFEREE RANKING FOR BEACH VOLLEYBALL</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299001"/>
                  </a:ext>
                </a:extLst>
              </a:tr>
              <a:tr h="605645">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Affiliate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NAME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GENDER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CATEGORY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197038324"/>
                  </a:ext>
                </a:extLst>
              </a:tr>
              <a:tr h="39674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Kitts &amp; Nevis (SKN)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err="1">
                          <a:effectLst/>
                          <a:latin typeface="+mn-lt"/>
                          <a:ea typeface="Times New Roman" panose="02020603050405020304" pitchFamily="18" charset="0"/>
                          <a:cs typeface="Times New Roman" panose="02020603050405020304" pitchFamily="18" charset="0"/>
                        </a:rPr>
                        <a:t>Kemroy</a:t>
                      </a:r>
                      <a:r>
                        <a:rPr lang="en-US" sz="2000" dirty="0">
                          <a:effectLst/>
                          <a:latin typeface="+mn-lt"/>
                          <a:ea typeface="Times New Roman" panose="02020603050405020304" pitchFamily="18" charset="0"/>
                          <a:cs typeface="Times New Roman" panose="02020603050405020304" pitchFamily="18" charset="0"/>
                        </a:rPr>
                        <a:t> Percival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130021979"/>
                  </a:ext>
                </a:extLst>
              </a:tr>
              <a:tr h="39674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Kitts &amp; Nevis (SKN)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err="1">
                          <a:effectLst/>
                          <a:latin typeface="+mn-lt"/>
                          <a:ea typeface="Times New Roman" panose="02020603050405020304" pitchFamily="18" charset="0"/>
                          <a:cs typeface="Times New Roman" panose="02020603050405020304" pitchFamily="18" charset="0"/>
                        </a:rPr>
                        <a:t>Rogol</a:t>
                      </a:r>
                      <a:r>
                        <a:rPr lang="en-US" sz="2000" dirty="0">
                          <a:effectLst/>
                          <a:latin typeface="+mn-lt"/>
                          <a:ea typeface="Times New Roman" panose="02020603050405020304" pitchFamily="18" charset="0"/>
                          <a:cs typeface="Times New Roman" panose="02020603050405020304" pitchFamily="18" charset="0"/>
                        </a:rPr>
                        <a:t> Mills-</a:t>
                      </a:r>
                      <a:r>
                        <a:rPr lang="en-US" sz="2000" dirty="0" err="1">
                          <a:effectLst/>
                          <a:latin typeface="+mn-lt"/>
                          <a:ea typeface="Times New Roman" panose="02020603050405020304" pitchFamily="18" charset="0"/>
                          <a:cs typeface="Times New Roman" panose="02020603050405020304" pitchFamily="18" charset="0"/>
                        </a:rPr>
                        <a:t>Costoso</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896607"/>
                  </a:ext>
                </a:extLst>
              </a:tr>
              <a:tr h="39674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Lucia (LCA)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err="1">
                          <a:effectLst/>
                          <a:latin typeface="+mn-lt"/>
                          <a:ea typeface="Times New Roman" panose="02020603050405020304" pitchFamily="18" charset="0"/>
                          <a:cs typeface="Times New Roman" panose="02020603050405020304" pitchFamily="18" charset="0"/>
                        </a:rPr>
                        <a:t>Keam</a:t>
                      </a:r>
                      <a:r>
                        <a:rPr lang="en-US" sz="2000" dirty="0">
                          <a:effectLst/>
                          <a:latin typeface="+mn-lt"/>
                          <a:ea typeface="Times New Roman" panose="02020603050405020304" pitchFamily="18" charset="0"/>
                          <a:cs typeface="Times New Roman" panose="02020603050405020304" pitchFamily="18" charset="0"/>
                        </a:rPr>
                        <a:t> </a:t>
                      </a:r>
                      <a:r>
                        <a:rPr lang="en-US" sz="2000" dirty="0" err="1">
                          <a:effectLst/>
                          <a:latin typeface="+mn-lt"/>
                          <a:ea typeface="Times New Roman" panose="02020603050405020304" pitchFamily="18" charset="0"/>
                          <a:cs typeface="Times New Roman" panose="02020603050405020304" pitchFamily="18" charset="0"/>
                        </a:rPr>
                        <a:t>Charlery</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FIVB 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38704754"/>
                  </a:ext>
                </a:extLst>
              </a:tr>
              <a:tr h="39674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Lucia (LCA)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Elvin Germain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rPr>
                        <a:t>FIVB 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58707572"/>
                  </a:ext>
                </a:extLst>
              </a:tr>
              <a:tr h="39674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Dominica (DMA)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Julian </a:t>
                      </a:r>
                      <a:r>
                        <a:rPr lang="en-US" sz="2000" dirty="0" err="1">
                          <a:effectLst/>
                          <a:latin typeface="+mn-lt"/>
                          <a:ea typeface="Times New Roman" panose="02020603050405020304" pitchFamily="18" charset="0"/>
                          <a:cs typeface="Times New Roman" panose="02020603050405020304" pitchFamily="18" charset="0"/>
                        </a:rPr>
                        <a:t>Seraphine</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Times New Roman" panose="02020603050405020304" pitchFamily="18" charset="0"/>
                          <a:cs typeface="Times New Roman" panose="02020603050405020304" pitchFamily="18" charset="0"/>
                        </a:rPr>
                        <a:t>FIVB 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72964380"/>
                  </a:ext>
                </a:extLst>
              </a:tr>
              <a:tr h="198375">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Antigua &amp; Barbuda (ANT)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Henry Matthew</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60638099"/>
                  </a:ext>
                </a:extLst>
              </a:tr>
              <a:tr h="198375">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Antigua &amp; Barbuda (ANT)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Micheal Hamilton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 Candidate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8018230"/>
                  </a:ext>
                </a:extLst>
              </a:tr>
            </a:tbl>
          </a:graphicData>
        </a:graphic>
      </p:graphicFrame>
      <p:pic>
        <p:nvPicPr>
          <p:cNvPr id="4" name="Picture 3">
            <a:extLst>
              <a:ext uri="{FF2B5EF4-FFF2-40B4-BE49-F238E27FC236}">
                <a16:creationId xmlns:a16="http://schemas.microsoft.com/office/drawing/2014/main" id="{5074F504-3906-4852-9C29-7E7801CDF2CF}"/>
              </a:ext>
            </a:extLst>
          </p:cNvPr>
          <p:cNvPicPr>
            <a:picLocks noChangeAspect="1"/>
          </p:cNvPicPr>
          <p:nvPr/>
        </p:nvPicPr>
        <p:blipFill>
          <a:blip r:embed="rId3"/>
          <a:stretch>
            <a:fillRect/>
          </a:stretch>
        </p:blipFill>
        <p:spPr>
          <a:xfrm>
            <a:off x="10365161" y="4048217"/>
            <a:ext cx="1701971" cy="1781132"/>
          </a:xfrm>
          <a:prstGeom prst="rect">
            <a:avLst/>
          </a:prstGeom>
        </p:spPr>
      </p:pic>
    </p:spTree>
    <p:extLst>
      <p:ext uri="{BB962C8B-B14F-4D97-AF65-F5344CB8AC3E}">
        <p14:creationId xmlns:p14="http://schemas.microsoft.com/office/powerpoint/2010/main" val="85189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B05ABB3-5BD0-4320-B1AB-16217234352B}"/>
              </a:ext>
            </a:extLst>
          </p:cNvPr>
          <p:cNvSpPr>
            <a:spLocks noGrp="1"/>
          </p:cNvSpPr>
          <p:nvPr>
            <p:ph type="title"/>
          </p:nvPr>
        </p:nvSpPr>
        <p:spPr/>
        <p:txBody>
          <a:bodyPr/>
          <a:lstStyle/>
          <a:p>
            <a:r>
              <a:rPr lang="en-US" dirty="0"/>
              <a:t>7. </a:t>
            </a:r>
            <a:r>
              <a:rPr lang="en-US" dirty="0">
                <a:effectLst/>
                <a:ea typeface="Times New Roman" panose="02020603050405020304" pitchFamily="18" charset="0"/>
              </a:rPr>
              <a:t>Virtual Referee Clinics</a:t>
            </a:r>
            <a:br>
              <a:rPr lang="en-US" sz="1800" dirty="0">
                <a:effectLst/>
                <a:latin typeface="Times New Roman" panose="02020603050405020304" pitchFamily="18" charset="0"/>
                <a:ea typeface="Times New Roman" panose="02020603050405020304" pitchFamily="18" charset="0"/>
              </a:rPr>
            </a:br>
            <a:endParaRPr lang="en-US" sz="2400" dirty="0"/>
          </a:p>
        </p:txBody>
      </p:sp>
      <p:pic>
        <p:nvPicPr>
          <p:cNvPr id="2" name="Picture 1">
            <a:extLst>
              <a:ext uri="{FF2B5EF4-FFF2-40B4-BE49-F238E27FC236}">
                <a16:creationId xmlns:a16="http://schemas.microsoft.com/office/drawing/2014/main" id="{910D5AFE-6B3B-48CA-9294-B783E23B8999}"/>
              </a:ext>
            </a:extLst>
          </p:cNvPr>
          <p:cNvPicPr>
            <a:picLocks noChangeAspect="1"/>
          </p:cNvPicPr>
          <p:nvPr/>
        </p:nvPicPr>
        <p:blipFill>
          <a:blip r:embed="rId2"/>
          <a:stretch>
            <a:fillRect/>
          </a:stretch>
        </p:blipFill>
        <p:spPr>
          <a:xfrm>
            <a:off x="10604639" y="4468305"/>
            <a:ext cx="1434612" cy="1501338"/>
          </a:xfrm>
          <a:prstGeom prst="rect">
            <a:avLst/>
          </a:prstGeom>
        </p:spPr>
      </p:pic>
      <p:pic>
        <p:nvPicPr>
          <p:cNvPr id="5" name="Picture 4">
            <a:extLst>
              <a:ext uri="{FF2B5EF4-FFF2-40B4-BE49-F238E27FC236}">
                <a16:creationId xmlns:a16="http://schemas.microsoft.com/office/drawing/2014/main" id="{C4434570-4005-AD0E-AE1F-16E1E83F8E0A}"/>
              </a:ext>
            </a:extLst>
          </p:cNvPr>
          <p:cNvPicPr>
            <a:picLocks noChangeAspect="1"/>
          </p:cNvPicPr>
          <p:nvPr/>
        </p:nvPicPr>
        <p:blipFill>
          <a:blip r:embed="rId3"/>
          <a:stretch>
            <a:fillRect/>
          </a:stretch>
        </p:blipFill>
        <p:spPr>
          <a:xfrm>
            <a:off x="8538941" y="409183"/>
            <a:ext cx="1407265" cy="1169452"/>
          </a:xfrm>
          <a:prstGeom prst="rect">
            <a:avLst/>
          </a:prstGeom>
        </p:spPr>
      </p:pic>
      <p:sp>
        <p:nvSpPr>
          <p:cNvPr id="7" name="Content Placeholder 6">
            <a:extLst>
              <a:ext uri="{FF2B5EF4-FFF2-40B4-BE49-F238E27FC236}">
                <a16:creationId xmlns:a16="http://schemas.microsoft.com/office/drawing/2014/main" id="{D572084A-49D7-3F16-A0E9-965A5C108DF7}"/>
              </a:ext>
            </a:extLst>
          </p:cNvPr>
          <p:cNvSpPr>
            <a:spLocks noGrp="1"/>
          </p:cNvSpPr>
          <p:nvPr>
            <p:ph idx="1"/>
          </p:nvPr>
        </p:nvSpPr>
        <p:spPr/>
        <p:txBody>
          <a:bodyPr/>
          <a:lstStyle/>
          <a:p>
            <a:r>
              <a:rPr lang="en-US" dirty="0"/>
              <a:t>IN 2025, the ECVA Referee Commission has organized Virtual Referee Clinics via the MS Teams environment to ensure assigned referees arrive better prepared to officiate in tournaments.</a:t>
            </a:r>
          </a:p>
          <a:p>
            <a:r>
              <a:rPr lang="en-US" dirty="0"/>
              <a:t>This was introduced because having a clinic locally before the tournament begins is not feasible due to time constraints</a:t>
            </a:r>
          </a:p>
          <a:p>
            <a:r>
              <a:rPr lang="en-US" dirty="0"/>
              <a:t>The virtual clinic was also conducted before the VB Senior Tournaments and was conducted by R. Willemsberg and B. Charles.</a:t>
            </a:r>
          </a:p>
        </p:txBody>
      </p:sp>
    </p:spTree>
    <p:extLst>
      <p:ext uri="{BB962C8B-B14F-4D97-AF65-F5344CB8AC3E}">
        <p14:creationId xmlns:p14="http://schemas.microsoft.com/office/powerpoint/2010/main" val="242456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E5CE-4919-47C7-9F0A-8B2F6C0E80FA}"/>
              </a:ext>
            </a:extLst>
          </p:cNvPr>
          <p:cNvSpPr>
            <a:spLocks noGrp="1"/>
          </p:cNvSpPr>
          <p:nvPr>
            <p:ph type="title"/>
          </p:nvPr>
        </p:nvSpPr>
        <p:spPr>
          <a:xfrm>
            <a:off x="1534696" y="804519"/>
            <a:ext cx="9520158" cy="994715"/>
          </a:xfrm>
        </p:spPr>
        <p:txBody>
          <a:bodyPr>
            <a:normAutofit/>
          </a:bodyPr>
          <a:lstStyle/>
          <a:p>
            <a:r>
              <a:rPr lang="en-US" dirty="0"/>
              <a:t>8. Challenges</a:t>
            </a:r>
          </a:p>
        </p:txBody>
      </p:sp>
      <p:sp>
        <p:nvSpPr>
          <p:cNvPr id="3" name="Content Placeholder 2">
            <a:extLst>
              <a:ext uri="{FF2B5EF4-FFF2-40B4-BE49-F238E27FC236}">
                <a16:creationId xmlns:a16="http://schemas.microsoft.com/office/drawing/2014/main" id="{10DDB769-08FC-4C22-B012-4C89134CA0F3}"/>
              </a:ext>
            </a:extLst>
          </p:cNvPr>
          <p:cNvSpPr>
            <a:spLocks noGrp="1"/>
          </p:cNvSpPr>
          <p:nvPr>
            <p:ph idx="1"/>
          </p:nvPr>
        </p:nvSpPr>
        <p:spPr>
          <a:xfrm>
            <a:off x="388191" y="1799234"/>
            <a:ext cx="7573210" cy="4170245"/>
          </a:xfrm>
        </p:spPr>
        <p:txBody>
          <a:bodyPr>
            <a:normAutofit fontScale="55000" lnSpcReduction="20000"/>
          </a:bodyPr>
          <a:lstStyle/>
          <a:p>
            <a:pPr>
              <a:lnSpc>
                <a:spcPct val="110000"/>
              </a:lnSpc>
            </a:pPr>
            <a:r>
              <a:rPr lang="en-US" sz="2100" dirty="0"/>
              <a:t>Although the registration of referees has improved, we still see that some NFs are not in full compliance. This takes away the opportunity for regional national referees to be eligible to participate in international VB/BVB referee courses. </a:t>
            </a:r>
          </a:p>
          <a:p>
            <a:pPr>
              <a:lnSpc>
                <a:spcPct val="110000"/>
              </a:lnSpc>
            </a:pPr>
            <a:r>
              <a:rPr lang="en-US" sz="2100" dirty="0"/>
              <a:t>Since 2023, the referee commission has ensured that all referees participating in the tournaments are registered by reviewing the submitted R-1 forms. In case the referee is not registered, the respective NFs are contacted to rectify the situation. (See the next slide for a copy of registered referees who have participated in the tournaments in 2023 and 2024.) </a:t>
            </a:r>
          </a:p>
          <a:p>
            <a:pPr>
              <a:lnSpc>
                <a:spcPct val="110000"/>
              </a:lnSpc>
            </a:pPr>
            <a:r>
              <a:rPr lang="en-US" sz="2100" dirty="0"/>
              <a:t>Not enough development possibilities for the region </a:t>
            </a:r>
          </a:p>
          <a:p>
            <a:pPr>
              <a:lnSpc>
                <a:spcPct val="110000"/>
              </a:lnSpc>
            </a:pPr>
            <a:r>
              <a:rPr lang="en-US" sz="2100" dirty="0"/>
              <a:t>Lack of initiative by the individual referees to keep up with the theory</a:t>
            </a:r>
          </a:p>
          <a:p>
            <a:pPr>
              <a:lnSpc>
                <a:spcPct val="110000"/>
              </a:lnSpc>
            </a:pPr>
            <a:r>
              <a:rPr lang="en-US" sz="2100" dirty="0"/>
              <a:t>Lack of practical experience in active IRs, Continental IRs, and Continental IRCs.</a:t>
            </a:r>
          </a:p>
          <a:p>
            <a:pPr>
              <a:lnSpc>
                <a:spcPct val="110000"/>
              </a:lnSpc>
            </a:pPr>
            <a:r>
              <a:rPr lang="en-US" sz="2100" dirty="0"/>
              <a:t>Not enough chances for ECVA referees to be able to work in tournaments.</a:t>
            </a:r>
          </a:p>
          <a:p>
            <a:pPr lvl="1">
              <a:lnSpc>
                <a:spcPct val="110000"/>
              </a:lnSpc>
            </a:pPr>
            <a:r>
              <a:rPr lang="en-US" sz="2100" dirty="0"/>
              <a:t>This can be improved with referee/referee coach exchanges between zones ECVA and CAZOVA</a:t>
            </a:r>
          </a:p>
          <a:p>
            <a:pPr>
              <a:lnSpc>
                <a:spcPct val="110000"/>
              </a:lnSpc>
            </a:pPr>
            <a:r>
              <a:rPr lang="en-US" sz="2100" dirty="0"/>
              <a:t>Challenge for succession ECVA Referee Commission. </a:t>
            </a:r>
          </a:p>
          <a:p>
            <a:pPr>
              <a:lnSpc>
                <a:spcPct val="110000"/>
              </a:lnSpc>
            </a:pPr>
            <a:r>
              <a:rPr lang="en-US" sz="2100" dirty="0"/>
              <a:t>Local Referee Participation</a:t>
            </a:r>
            <a:r>
              <a:rPr lang="en-US" sz="2100" b="1" dirty="0"/>
              <a:t>: </a:t>
            </a:r>
            <a:r>
              <a:rPr lang="en-US" sz="2100" dirty="0"/>
              <a:t>local referees often face additional burdens and distractions when not fully integrated into tournament accommodations, impacting their focus and the sense of team cohesion. </a:t>
            </a:r>
            <a:br>
              <a:rPr lang="en-US" sz="2100" dirty="0"/>
            </a:br>
            <a:endParaRPr lang="en-US" sz="2100" dirty="0"/>
          </a:p>
          <a:p>
            <a:pPr>
              <a:lnSpc>
                <a:spcPct val="110000"/>
              </a:lnSpc>
            </a:pPr>
            <a:endParaRPr lang="en-US" sz="1700" dirty="0"/>
          </a:p>
        </p:txBody>
      </p:sp>
      <p:grpSp>
        <p:nvGrpSpPr>
          <p:cNvPr id="24" name="Group 9">
            <a:extLst>
              <a:ext uri="{FF2B5EF4-FFF2-40B4-BE49-F238E27FC236}">
                <a16:creationId xmlns:a16="http://schemas.microsoft.com/office/drawing/2014/main" id="{98B8F274-F202-4B27-B309-4109437C41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184357"/>
            <a:ext cx="3108945" cy="3281988"/>
            <a:chOff x="7807230" y="2012810"/>
            <a:chExt cx="3251252" cy="3459865"/>
          </a:xfrm>
        </p:grpSpPr>
        <p:sp>
          <p:nvSpPr>
            <p:cNvPr id="11" name="Rectangle 10">
              <a:extLst>
                <a:ext uri="{FF2B5EF4-FFF2-40B4-BE49-F238E27FC236}">
                  <a16:creationId xmlns:a16="http://schemas.microsoft.com/office/drawing/2014/main" id="{6E838954-5F59-4389-8273-2C8DA8D05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2C61D9ED-8A22-4EBB-86E5-78B459F7E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5A37E6B-FB9E-484B-9CB6-25412981944E}"/>
              </a:ext>
            </a:extLst>
          </p:cNvPr>
          <p:cNvPicPr>
            <a:picLocks noChangeAspect="1"/>
          </p:cNvPicPr>
          <p:nvPr/>
        </p:nvPicPr>
        <p:blipFill>
          <a:blip r:embed="rId2"/>
          <a:stretch>
            <a:fillRect/>
          </a:stretch>
        </p:blipFill>
        <p:spPr>
          <a:xfrm>
            <a:off x="8128755" y="2541024"/>
            <a:ext cx="2762372" cy="966830"/>
          </a:xfrm>
          <a:prstGeom prst="rect">
            <a:avLst/>
          </a:prstGeom>
        </p:spPr>
      </p:pic>
      <p:pic>
        <p:nvPicPr>
          <p:cNvPr id="5" name="Picture 4">
            <a:extLst>
              <a:ext uri="{FF2B5EF4-FFF2-40B4-BE49-F238E27FC236}">
                <a16:creationId xmlns:a16="http://schemas.microsoft.com/office/drawing/2014/main" id="{6220F123-708A-4688-BD9C-25AE50774DDC}"/>
              </a:ext>
            </a:extLst>
          </p:cNvPr>
          <p:cNvPicPr>
            <a:picLocks noChangeAspect="1"/>
          </p:cNvPicPr>
          <p:nvPr/>
        </p:nvPicPr>
        <p:blipFill>
          <a:blip r:embed="rId3"/>
          <a:stretch>
            <a:fillRect/>
          </a:stretch>
        </p:blipFill>
        <p:spPr>
          <a:xfrm>
            <a:off x="8841649" y="3892976"/>
            <a:ext cx="1336583" cy="1399564"/>
          </a:xfrm>
          <a:prstGeom prst="rect">
            <a:avLst/>
          </a:prstGeom>
        </p:spPr>
      </p:pic>
    </p:spTree>
    <p:extLst>
      <p:ext uri="{BB962C8B-B14F-4D97-AF65-F5344CB8AC3E}">
        <p14:creationId xmlns:p14="http://schemas.microsoft.com/office/powerpoint/2010/main" val="120564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E5CE-4919-47C7-9F0A-8B2F6C0E80FA}"/>
              </a:ext>
            </a:extLst>
          </p:cNvPr>
          <p:cNvSpPr>
            <a:spLocks noGrp="1"/>
          </p:cNvSpPr>
          <p:nvPr>
            <p:ph type="title"/>
          </p:nvPr>
        </p:nvSpPr>
        <p:spPr>
          <a:xfrm>
            <a:off x="1538323" y="270263"/>
            <a:ext cx="9520158" cy="1049235"/>
          </a:xfrm>
        </p:spPr>
        <p:txBody>
          <a:bodyPr>
            <a:normAutofit/>
          </a:bodyPr>
          <a:lstStyle/>
          <a:p>
            <a:r>
              <a:rPr lang="en-US" dirty="0"/>
              <a:t>9. ECVA Referees 2023 – 2025 participation</a:t>
            </a:r>
          </a:p>
        </p:txBody>
      </p:sp>
      <p:grpSp>
        <p:nvGrpSpPr>
          <p:cNvPr id="24" name="Group 9">
            <a:extLst>
              <a:ext uri="{FF2B5EF4-FFF2-40B4-BE49-F238E27FC236}">
                <a16:creationId xmlns:a16="http://schemas.microsoft.com/office/drawing/2014/main" id="{98B8F274-F202-4B27-B309-4109437C41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184357"/>
            <a:ext cx="3108945" cy="3281988"/>
            <a:chOff x="7807230" y="2012810"/>
            <a:chExt cx="3251252" cy="3459865"/>
          </a:xfrm>
        </p:grpSpPr>
        <p:sp>
          <p:nvSpPr>
            <p:cNvPr id="11" name="Rectangle 10">
              <a:extLst>
                <a:ext uri="{FF2B5EF4-FFF2-40B4-BE49-F238E27FC236}">
                  <a16:creationId xmlns:a16="http://schemas.microsoft.com/office/drawing/2014/main" id="{6E838954-5F59-4389-8273-2C8DA8D05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2C61D9ED-8A22-4EBB-86E5-78B459F7E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5A37E6B-FB9E-484B-9CB6-25412981944E}"/>
              </a:ext>
            </a:extLst>
          </p:cNvPr>
          <p:cNvPicPr>
            <a:picLocks noChangeAspect="1"/>
          </p:cNvPicPr>
          <p:nvPr/>
        </p:nvPicPr>
        <p:blipFill>
          <a:blip r:embed="rId2"/>
          <a:stretch>
            <a:fillRect/>
          </a:stretch>
        </p:blipFill>
        <p:spPr>
          <a:xfrm>
            <a:off x="8128755" y="2541024"/>
            <a:ext cx="2762372" cy="966830"/>
          </a:xfrm>
          <a:prstGeom prst="rect">
            <a:avLst/>
          </a:prstGeom>
        </p:spPr>
      </p:pic>
      <p:pic>
        <p:nvPicPr>
          <p:cNvPr id="5" name="Picture 4">
            <a:extLst>
              <a:ext uri="{FF2B5EF4-FFF2-40B4-BE49-F238E27FC236}">
                <a16:creationId xmlns:a16="http://schemas.microsoft.com/office/drawing/2014/main" id="{6220F123-708A-4688-BD9C-25AE50774DDC}"/>
              </a:ext>
            </a:extLst>
          </p:cNvPr>
          <p:cNvPicPr>
            <a:picLocks noChangeAspect="1"/>
          </p:cNvPicPr>
          <p:nvPr/>
        </p:nvPicPr>
        <p:blipFill>
          <a:blip r:embed="rId3"/>
          <a:stretch>
            <a:fillRect/>
          </a:stretch>
        </p:blipFill>
        <p:spPr>
          <a:xfrm>
            <a:off x="8841649" y="3892976"/>
            <a:ext cx="1336583" cy="1399564"/>
          </a:xfrm>
          <a:prstGeom prst="rect">
            <a:avLst/>
          </a:prstGeom>
        </p:spPr>
      </p:pic>
      <p:pic>
        <p:nvPicPr>
          <p:cNvPr id="7" name="Content Placeholder 6">
            <a:extLst>
              <a:ext uri="{FF2B5EF4-FFF2-40B4-BE49-F238E27FC236}">
                <a16:creationId xmlns:a16="http://schemas.microsoft.com/office/drawing/2014/main" id="{FCA3D1F7-77DC-310D-3084-19E8BFDF1BEE}"/>
              </a:ext>
            </a:extLst>
          </p:cNvPr>
          <p:cNvPicPr>
            <a:picLocks noGrp="1" noChangeAspect="1"/>
          </p:cNvPicPr>
          <p:nvPr>
            <p:ph idx="1"/>
          </p:nvPr>
        </p:nvPicPr>
        <p:blipFill>
          <a:blip r:embed="rId4"/>
          <a:stretch>
            <a:fillRect/>
          </a:stretch>
        </p:blipFill>
        <p:spPr>
          <a:xfrm>
            <a:off x="3367671" y="1319498"/>
            <a:ext cx="2648117" cy="4670316"/>
          </a:xfrm>
          <a:prstGeom prst="rect">
            <a:avLst/>
          </a:prstGeom>
        </p:spPr>
      </p:pic>
    </p:spTree>
    <p:extLst>
      <p:ext uri="{BB962C8B-B14F-4D97-AF65-F5344CB8AC3E}">
        <p14:creationId xmlns:p14="http://schemas.microsoft.com/office/powerpoint/2010/main" val="357511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AEFF69CC-4BFF-9378-06AF-CE4C1005381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AEF4DF-678F-A688-313F-B6DFE577E2C2}"/>
              </a:ext>
            </a:extLst>
          </p:cNvPr>
          <p:cNvSpPr>
            <a:spLocks noGrp="1"/>
          </p:cNvSpPr>
          <p:nvPr>
            <p:ph type="title"/>
          </p:nvPr>
        </p:nvSpPr>
        <p:spPr/>
        <p:txBody>
          <a:bodyPr/>
          <a:lstStyle/>
          <a:p>
            <a:r>
              <a:rPr lang="en-US" dirty="0"/>
              <a:t>10. </a:t>
            </a:r>
            <a:r>
              <a:rPr lang="en-US" dirty="0">
                <a:effectLst/>
                <a:ea typeface="Times New Roman" panose="02020603050405020304" pitchFamily="18" charset="0"/>
              </a:rPr>
              <a:t>Evaluation Referees</a:t>
            </a:r>
            <a:br>
              <a:rPr lang="en-US" sz="1800" dirty="0">
                <a:effectLst/>
                <a:latin typeface="Times New Roman" panose="02020603050405020304" pitchFamily="18" charset="0"/>
                <a:ea typeface="Times New Roman" panose="02020603050405020304" pitchFamily="18" charset="0"/>
              </a:rPr>
            </a:br>
            <a:endParaRPr lang="en-US" sz="2400" dirty="0"/>
          </a:p>
        </p:txBody>
      </p:sp>
      <p:pic>
        <p:nvPicPr>
          <p:cNvPr id="2" name="Picture 1">
            <a:extLst>
              <a:ext uri="{FF2B5EF4-FFF2-40B4-BE49-F238E27FC236}">
                <a16:creationId xmlns:a16="http://schemas.microsoft.com/office/drawing/2014/main" id="{F37FD962-0499-2D3A-69BE-33841F696F12}"/>
              </a:ext>
            </a:extLst>
          </p:cNvPr>
          <p:cNvPicPr>
            <a:picLocks noChangeAspect="1"/>
          </p:cNvPicPr>
          <p:nvPr/>
        </p:nvPicPr>
        <p:blipFill>
          <a:blip r:embed="rId2"/>
          <a:stretch>
            <a:fillRect/>
          </a:stretch>
        </p:blipFill>
        <p:spPr>
          <a:xfrm>
            <a:off x="10604639" y="4468305"/>
            <a:ext cx="1434612" cy="1501338"/>
          </a:xfrm>
          <a:prstGeom prst="rect">
            <a:avLst/>
          </a:prstGeom>
        </p:spPr>
      </p:pic>
      <p:sp>
        <p:nvSpPr>
          <p:cNvPr id="7" name="Content Placeholder 6">
            <a:extLst>
              <a:ext uri="{FF2B5EF4-FFF2-40B4-BE49-F238E27FC236}">
                <a16:creationId xmlns:a16="http://schemas.microsoft.com/office/drawing/2014/main" id="{C4CBA248-1B78-6859-9CA4-2495823468BA}"/>
              </a:ext>
            </a:extLst>
          </p:cNvPr>
          <p:cNvSpPr>
            <a:spLocks noGrp="1"/>
          </p:cNvSpPr>
          <p:nvPr>
            <p:ph idx="1"/>
          </p:nvPr>
        </p:nvSpPr>
        <p:spPr>
          <a:xfrm>
            <a:off x="1534696" y="1570008"/>
            <a:ext cx="9520158" cy="3896337"/>
          </a:xfrm>
        </p:spPr>
        <p:txBody>
          <a:bodyPr/>
          <a:lstStyle/>
          <a:p>
            <a:r>
              <a:rPr lang="en-US" dirty="0"/>
              <a:t>Referees demonstrated growth and eagerness to learn</a:t>
            </a:r>
          </a:p>
          <a:p>
            <a:r>
              <a:rPr lang="en-US" dirty="0"/>
              <a:t>Continued preparation and structured training are essential</a:t>
            </a:r>
          </a:p>
          <a:p>
            <a:r>
              <a:rPr lang="en-US" dirty="0"/>
              <a:t>ECVA Referee Commission should prioritize clinics and mentorship to build consistency and confidence</a:t>
            </a:r>
          </a:p>
          <a:p>
            <a:endParaRPr lang="en-US" dirty="0"/>
          </a:p>
        </p:txBody>
      </p:sp>
    </p:spTree>
    <p:extLst>
      <p:ext uri="{BB962C8B-B14F-4D97-AF65-F5344CB8AC3E}">
        <p14:creationId xmlns:p14="http://schemas.microsoft.com/office/powerpoint/2010/main" val="367921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F60BD107-0424-354A-97B3-A7656F80E0A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E238F5F-4A21-384C-B715-D832AE45DF23}"/>
              </a:ext>
            </a:extLst>
          </p:cNvPr>
          <p:cNvSpPr>
            <a:spLocks noGrp="1"/>
          </p:cNvSpPr>
          <p:nvPr>
            <p:ph type="title"/>
          </p:nvPr>
        </p:nvSpPr>
        <p:spPr/>
        <p:txBody>
          <a:bodyPr/>
          <a:lstStyle/>
          <a:p>
            <a:r>
              <a:rPr lang="en-US" dirty="0"/>
              <a:t>11. </a:t>
            </a:r>
            <a:r>
              <a:rPr lang="en-US" dirty="0">
                <a:effectLst/>
                <a:ea typeface="Times New Roman" panose="02020603050405020304" pitchFamily="18" charset="0"/>
              </a:rPr>
              <a:t>Recommendations</a:t>
            </a:r>
            <a:br>
              <a:rPr lang="en-US" sz="1800" dirty="0">
                <a:effectLst/>
                <a:latin typeface="Times New Roman" panose="02020603050405020304" pitchFamily="18" charset="0"/>
                <a:ea typeface="Times New Roman" panose="02020603050405020304" pitchFamily="18" charset="0"/>
              </a:rPr>
            </a:br>
            <a:endParaRPr lang="en-US" sz="2400" dirty="0"/>
          </a:p>
        </p:txBody>
      </p:sp>
      <p:pic>
        <p:nvPicPr>
          <p:cNvPr id="2" name="Picture 1">
            <a:extLst>
              <a:ext uri="{FF2B5EF4-FFF2-40B4-BE49-F238E27FC236}">
                <a16:creationId xmlns:a16="http://schemas.microsoft.com/office/drawing/2014/main" id="{F6BBA29D-976B-11DE-BFD9-82E5743B238A}"/>
              </a:ext>
            </a:extLst>
          </p:cNvPr>
          <p:cNvPicPr>
            <a:picLocks noChangeAspect="1"/>
          </p:cNvPicPr>
          <p:nvPr/>
        </p:nvPicPr>
        <p:blipFill>
          <a:blip r:embed="rId2"/>
          <a:stretch>
            <a:fillRect/>
          </a:stretch>
        </p:blipFill>
        <p:spPr>
          <a:xfrm>
            <a:off x="10604639" y="4468305"/>
            <a:ext cx="1434612" cy="1501338"/>
          </a:xfrm>
          <a:prstGeom prst="rect">
            <a:avLst/>
          </a:prstGeom>
        </p:spPr>
      </p:pic>
      <p:sp>
        <p:nvSpPr>
          <p:cNvPr id="7" name="Content Placeholder 6">
            <a:extLst>
              <a:ext uri="{FF2B5EF4-FFF2-40B4-BE49-F238E27FC236}">
                <a16:creationId xmlns:a16="http://schemas.microsoft.com/office/drawing/2014/main" id="{FFDF50D3-BCD7-097A-619D-FC96D9B15DCC}"/>
              </a:ext>
            </a:extLst>
          </p:cNvPr>
          <p:cNvSpPr>
            <a:spLocks noGrp="1"/>
          </p:cNvSpPr>
          <p:nvPr>
            <p:ph idx="1"/>
          </p:nvPr>
        </p:nvSpPr>
        <p:spPr>
          <a:xfrm>
            <a:off x="1534696" y="1570007"/>
            <a:ext cx="8687606" cy="4304581"/>
          </a:xfrm>
        </p:spPr>
        <p:txBody>
          <a:bodyPr>
            <a:normAutofit fontScale="85000" lnSpcReduction="20000"/>
          </a:bodyPr>
          <a:lstStyle/>
          <a:p>
            <a:r>
              <a:rPr lang="en-US" dirty="0"/>
              <a:t>Referees should participate in virtual and practical clinics</a:t>
            </a:r>
          </a:p>
          <a:p>
            <a:r>
              <a:rPr lang="en-US" dirty="0"/>
              <a:t>Referees should focus on confidence, decisiveness, and proper signaling</a:t>
            </a:r>
          </a:p>
          <a:p>
            <a:r>
              <a:rPr lang="en-US" dirty="0"/>
              <a:t>Continuous Study and Application: Referees are urged to continue reviewing the</a:t>
            </a:r>
            <a:br>
              <a:rPr lang="en-US" dirty="0"/>
            </a:br>
            <a:r>
              <a:rPr lang="en-US" dirty="0"/>
              <a:t>latest rule book, guidelines, and case studies, emphasizing that understanding and</a:t>
            </a:r>
            <a:br>
              <a:rPr lang="en-US" dirty="0"/>
            </a:br>
            <a:r>
              <a:rPr lang="en-US" dirty="0"/>
              <a:t>correctly interpreting the official materials is crucial for effective officiating.</a:t>
            </a:r>
          </a:p>
          <a:p>
            <a:r>
              <a:rPr lang="en-US" dirty="0"/>
              <a:t>Knowledge Sharing and Mentorship: Referees are encouraged to pass on</a:t>
            </a:r>
            <a:br>
              <a:rPr lang="en-US" dirty="0"/>
            </a:br>
            <a:r>
              <a:rPr lang="en-US" dirty="0"/>
              <a:t>their experiences and insights to colleagues, players, and coaches, fostering a </a:t>
            </a:r>
            <a:br>
              <a:rPr lang="en-US" dirty="0"/>
            </a:br>
            <a:r>
              <a:rPr lang="en-US" dirty="0"/>
              <a:t>more informed volleyball community and supporting the development of future</a:t>
            </a:r>
            <a:br>
              <a:rPr lang="en-US" dirty="0"/>
            </a:br>
            <a:r>
              <a:rPr lang="en-US" dirty="0"/>
              <a:t>referees.</a:t>
            </a:r>
          </a:p>
          <a:p>
            <a:r>
              <a:rPr lang="en-US" dirty="0"/>
              <a:t>Setting Aspirations and Succession Planning: Referees are advised to set high</a:t>
            </a:r>
            <a:br>
              <a:rPr lang="en-US" dirty="0"/>
            </a:br>
            <a:r>
              <a:rPr lang="en-US" dirty="0"/>
              <a:t>goals, such as aiming for continental or international certification, and to step</a:t>
            </a:r>
            <a:br>
              <a:rPr lang="en-US" dirty="0"/>
            </a:br>
            <a:r>
              <a:rPr lang="en-US" dirty="0"/>
              <a:t>aside or mentor others if they are no longer eligible for advancement, ensuring the</a:t>
            </a:r>
            <a:br>
              <a:rPr lang="en-US" dirty="0"/>
            </a:br>
            <a:r>
              <a:rPr lang="en-US" dirty="0"/>
              <a:t>growth of the referee pool. </a:t>
            </a:r>
            <a:br>
              <a:rPr lang="en-US" dirty="0"/>
            </a:br>
            <a:endParaRPr lang="en-US" dirty="0"/>
          </a:p>
        </p:txBody>
      </p:sp>
    </p:spTree>
    <p:extLst>
      <p:ext uri="{BB962C8B-B14F-4D97-AF65-F5344CB8AC3E}">
        <p14:creationId xmlns:p14="http://schemas.microsoft.com/office/powerpoint/2010/main" val="27340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FDB75577-A1AB-172D-08B9-3DA345491F0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5A8825A-1ED3-84E8-10B9-2661A551DD43}"/>
              </a:ext>
            </a:extLst>
          </p:cNvPr>
          <p:cNvSpPr>
            <a:spLocks noGrp="1"/>
          </p:cNvSpPr>
          <p:nvPr>
            <p:ph type="title"/>
          </p:nvPr>
        </p:nvSpPr>
        <p:spPr/>
        <p:txBody>
          <a:bodyPr/>
          <a:lstStyle/>
          <a:p>
            <a:r>
              <a:rPr lang="en-US" dirty="0"/>
              <a:t>11. </a:t>
            </a:r>
            <a:r>
              <a:rPr lang="en-US" dirty="0">
                <a:effectLst/>
                <a:ea typeface="Times New Roman" panose="02020603050405020304" pitchFamily="18" charset="0"/>
              </a:rPr>
              <a:t>Recommendations </a:t>
            </a:r>
            <a:r>
              <a:rPr lang="en-US" sz="2400" dirty="0">
                <a:effectLst/>
                <a:ea typeface="Times New Roman" panose="02020603050405020304" pitchFamily="18" charset="0"/>
              </a:rPr>
              <a:t>continued</a:t>
            </a:r>
            <a:br>
              <a:rPr lang="en-US" sz="1800" dirty="0">
                <a:effectLst/>
                <a:latin typeface="Times New Roman" panose="02020603050405020304" pitchFamily="18" charset="0"/>
                <a:ea typeface="Times New Roman" panose="02020603050405020304" pitchFamily="18" charset="0"/>
              </a:rPr>
            </a:br>
            <a:endParaRPr lang="en-US" sz="2400" dirty="0"/>
          </a:p>
        </p:txBody>
      </p:sp>
      <p:pic>
        <p:nvPicPr>
          <p:cNvPr id="2" name="Picture 1">
            <a:extLst>
              <a:ext uri="{FF2B5EF4-FFF2-40B4-BE49-F238E27FC236}">
                <a16:creationId xmlns:a16="http://schemas.microsoft.com/office/drawing/2014/main" id="{FFB4A8A0-E86A-DED6-CB79-3B33C981EA4F}"/>
              </a:ext>
            </a:extLst>
          </p:cNvPr>
          <p:cNvPicPr>
            <a:picLocks noChangeAspect="1"/>
          </p:cNvPicPr>
          <p:nvPr/>
        </p:nvPicPr>
        <p:blipFill>
          <a:blip r:embed="rId2"/>
          <a:stretch>
            <a:fillRect/>
          </a:stretch>
        </p:blipFill>
        <p:spPr>
          <a:xfrm>
            <a:off x="10604639" y="4468305"/>
            <a:ext cx="1434612" cy="1501338"/>
          </a:xfrm>
          <a:prstGeom prst="rect">
            <a:avLst/>
          </a:prstGeom>
        </p:spPr>
      </p:pic>
      <p:sp>
        <p:nvSpPr>
          <p:cNvPr id="7" name="Content Placeholder 6">
            <a:extLst>
              <a:ext uri="{FF2B5EF4-FFF2-40B4-BE49-F238E27FC236}">
                <a16:creationId xmlns:a16="http://schemas.microsoft.com/office/drawing/2014/main" id="{63CD0E57-46FE-97FE-A609-962279B98E3A}"/>
              </a:ext>
            </a:extLst>
          </p:cNvPr>
          <p:cNvSpPr>
            <a:spLocks noGrp="1"/>
          </p:cNvSpPr>
          <p:nvPr>
            <p:ph idx="1"/>
          </p:nvPr>
        </p:nvSpPr>
        <p:spPr>
          <a:xfrm>
            <a:off x="836762" y="1751163"/>
            <a:ext cx="9230264" cy="4080294"/>
          </a:xfrm>
        </p:spPr>
        <p:txBody>
          <a:bodyPr>
            <a:normAutofit fontScale="77500" lnSpcReduction="20000"/>
          </a:bodyPr>
          <a:lstStyle/>
          <a:p>
            <a:r>
              <a:rPr lang="en-US" dirty="0"/>
              <a:t>Self-Analysis and Constructive Criticism: the importance of self-analysis of referees and accepting constructive criticism, recommending that referees engage in post-match reviews and discussions to identify strengths and areas for improvement. </a:t>
            </a:r>
          </a:p>
          <a:p>
            <a:r>
              <a:rPr lang="en-US" dirty="0"/>
              <a:t>Per Diem: National federations have to adhere per diem as stated in the tournament regulations</a:t>
            </a:r>
          </a:p>
          <a:p>
            <a:r>
              <a:rPr lang="en-US" dirty="0"/>
              <a:t>Local Referee Participation: National federations are urged to ensure that the local referees are integrated into tournament accommodations, resulting in improved focus and team cohesion. </a:t>
            </a:r>
          </a:p>
          <a:p>
            <a:r>
              <a:rPr lang="en-US" dirty="0"/>
              <a:t>Early arrival of referees before the start of the tournament should be continued because it makes it possible to have face to face clinics and practical sessions to help hone the skills of the referees</a:t>
            </a:r>
          </a:p>
          <a:p>
            <a:r>
              <a:rPr lang="en-US" dirty="0"/>
              <a:t>Maintaining a Consistent Referee Pool: ECVA should continue to work with a stable group of referees, rotating them across tournaments to build experience</a:t>
            </a:r>
            <a:br>
              <a:rPr lang="en-US" dirty="0"/>
            </a:br>
            <a:br>
              <a:rPr lang="en-US" dirty="0"/>
            </a:br>
            <a:endParaRPr lang="en-US" dirty="0"/>
          </a:p>
        </p:txBody>
      </p:sp>
    </p:spTree>
    <p:extLst>
      <p:ext uri="{BB962C8B-B14F-4D97-AF65-F5344CB8AC3E}">
        <p14:creationId xmlns:p14="http://schemas.microsoft.com/office/powerpoint/2010/main" val="1556358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CAC3D59-B18E-47AC-BAC4-6D40C9C4F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D0E55C-3C32-4FD2-A2F8-EEA12C28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solidFill>
            <a:srgbClr val="FFFFFF"/>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1FEC21E-102D-426A-9A93-48E62F37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4256" y="910754"/>
            <a:ext cx="8303491" cy="4322618"/>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laying volleyball&#10;&#10;AI-generated content may be incorrect.">
            <a:extLst>
              <a:ext uri="{FF2B5EF4-FFF2-40B4-BE49-F238E27FC236}">
                <a16:creationId xmlns:a16="http://schemas.microsoft.com/office/drawing/2014/main" id="{59E32E67-41B9-45F3-9D98-77500D40E56F}"/>
              </a:ext>
            </a:extLst>
          </p:cNvPr>
          <p:cNvPicPr>
            <a:picLocks noChangeAspect="1"/>
          </p:cNvPicPr>
          <p:nvPr/>
        </p:nvPicPr>
        <p:blipFill rotWithShape="1">
          <a:blip r:embed="rId2"/>
          <a:srcRect r="-1" b="962"/>
          <a:stretch/>
        </p:blipFill>
        <p:spPr>
          <a:xfrm>
            <a:off x="2343107" y="1247835"/>
            <a:ext cx="3518156" cy="3648456"/>
          </a:xfrm>
          <a:prstGeom prst="rect">
            <a:avLst/>
          </a:prstGeom>
        </p:spPr>
      </p:pic>
      <p:pic>
        <p:nvPicPr>
          <p:cNvPr id="4" name="Picture 3" descr="A blue sign with yellow text&#10;&#10;AI-generated content may be incorrect.">
            <a:extLst>
              <a:ext uri="{FF2B5EF4-FFF2-40B4-BE49-F238E27FC236}">
                <a16:creationId xmlns:a16="http://schemas.microsoft.com/office/drawing/2014/main" id="{D22FD401-1DB4-ECF3-98B9-E1FFAB42321B}"/>
              </a:ext>
            </a:extLst>
          </p:cNvPr>
          <p:cNvPicPr>
            <a:picLocks noChangeAspect="1"/>
          </p:cNvPicPr>
          <p:nvPr/>
        </p:nvPicPr>
        <p:blipFill>
          <a:blip r:embed="rId3"/>
          <a:stretch>
            <a:fillRect/>
          </a:stretch>
        </p:blipFill>
        <p:spPr>
          <a:xfrm>
            <a:off x="6256867" y="1582792"/>
            <a:ext cx="3665897" cy="2978541"/>
          </a:xfrm>
          <a:prstGeom prst="rect">
            <a:avLst/>
          </a:prstGeom>
        </p:spPr>
      </p:pic>
    </p:spTree>
    <p:extLst>
      <p:ext uri="{BB962C8B-B14F-4D97-AF65-F5344CB8AC3E}">
        <p14:creationId xmlns:p14="http://schemas.microsoft.com/office/powerpoint/2010/main" val="4650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67">
            <a:extLst>
              <a:ext uri="{FF2B5EF4-FFF2-40B4-BE49-F238E27FC236}">
                <a16:creationId xmlns:a16="http://schemas.microsoft.com/office/drawing/2014/main" id="{2B15E9F7-B874-4AEA-A44D-DE84777A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3056B-FBFB-4158-8A57-077849978740}"/>
              </a:ext>
            </a:extLst>
          </p:cNvPr>
          <p:cNvSpPr>
            <a:spLocks noGrp="1"/>
          </p:cNvSpPr>
          <p:nvPr>
            <p:ph type="title"/>
          </p:nvPr>
        </p:nvSpPr>
        <p:spPr>
          <a:xfrm>
            <a:off x="1534697" y="804520"/>
            <a:ext cx="3445826" cy="1049235"/>
          </a:xfrm>
        </p:spPr>
        <p:txBody>
          <a:bodyPr>
            <a:normAutofit/>
          </a:bodyPr>
          <a:lstStyle/>
          <a:p>
            <a:r>
              <a:rPr lang="en-US" dirty="0"/>
              <a:t>Program</a:t>
            </a:r>
          </a:p>
        </p:txBody>
      </p:sp>
      <p:cxnSp>
        <p:nvCxnSpPr>
          <p:cNvPr id="70" name="Straight Connector 69">
            <a:extLst>
              <a:ext uri="{FF2B5EF4-FFF2-40B4-BE49-F238E27FC236}">
                <a16:creationId xmlns:a16="http://schemas.microsoft.com/office/drawing/2014/main" id="{CCAEA580-9F7D-4F43-B601-219EBC43ED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72" name="Rectangle 71">
            <a:extLst>
              <a:ext uri="{FF2B5EF4-FFF2-40B4-BE49-F238E27FC236}">
                <a16:creationId xmlns:a16="http://schemas.microsoft.com/office/drawing/2014/main" id="{F633533F-0B3A-4C06-8E73-7E208A3FD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4" name="Group 73">
            <a:extLst>
              <a:ext uri="{FF2B5EF4-FFF2-40B4-BE49-F238E27FC236}">
                <a16:creationId xmlns:a16="http://schemas.microsoft.com/office/drawing/2014/main" id="{12D03D62-4EBA-4F10-9970-4D3ECC65C7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75" name="Rectangle 74">
              <a:extLst>
                <a:ext uri="{FF2B5EF4-FFF2-40B4-BE49-F238E27FC236}">
                  <a16:creationId xmlns:a16="http://schemas.microsoft.com/office/drawing/2014/main" id="{AEDB3C64-53EB-4DB4-88BA-C05CC2D93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E32E9B2-8748-4E26-828E-FE6E7445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2BC2CE5-D1A7-496D-BFF7-F8D1A4841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4389" y="973556"/>
            <a:ext cx="5123274" cy="4138331"/>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jumping to catch a ball&#10;&#10;Description automatically generated with low confidence">
            <a:extLst>
              <a:ext uri="{FF2B5EF4-FFF2-40B4-BE49-F238E27FC236}">
                <a16:creationId xmlns:a16="http://schemas.microsoft.com/office/drawing/2014/main" id="{C912AAB3-38AB-497C-91CF-56CA020E6804}"/>
              </a:ext>
            </a:extLst>
          </p:cNvPr>
          <p:cNvPicPr>
            <a:picLocks noChangeAspect="1"/>
          </p:cNvPicPr>
          <p:nvPr/>
        </p:nvPicPr>
        <p:blipFill>
          <a:blip r:embed="rId2"/>
          <a:stretch>
            <a:fillRect/>
          </a:stretch>
        </p:blipFill>
        <p:spPr>
          <a:xfrm>
            <a:off x="6244155" y="1116346"/>
            <a:ext cx="2029181" cy="3865108"/>
          </a:xfrm>
          <a:prstGeom prst="rect">
            <a:avLst/>
          </a:prstGeom>
        </p:spPr>
      </p:pic>
      <p:pic>
        <p:nvPicPr>
          <p:cNvPr id="3" name="Picture 2">
            <a:extLst>
              <a:ext uri="{FF2B5EF4-FFF2-40B4-BE49-F238E27FC236}">
                <a16:creationId xmlns:a16="http://schemas.microsoft.com/office/drawing/2014/main" id="{E615729A-0500-4961-ADBA-C5DF99AA1AA1}"/>
              </a:ext>
            </a:extLst>
          </p:cNvPr>
          <p:cNvPicPr>
            <a:picLocks noChangeAspect="1"/>
          </p:cNvPicPr>
          <p:nvPr/>
        </p:nvPicPr>
        <p:blipFill>
          <a:blip r:embed="rId3"/>
          <a:stretch>
            <a:fillRect/>
          </a:stretch>
        </p:blipFill>
        <p:spPr>
          <a:xfrm>
            <a:off x="8586806" y="1829700"/>
            <a:ext cx="2328670" cy="2438397"/>
          </a:xfrm>
          <a:prstGeom prst="rect">
            <a:avLst/>
          </a:prstGeom>
        </p:spPr>
      </p:pic>
      <p:pic>
        <p:nvPicPr>
          <p:cNvPr id="80" name="Picture 79">
            <a:extLst>
              <a:ext uri="{FF2B5EF4-FFF2-40B4-BE49-F238E27FC236}">
                <a16:creationId xmlns:a16="http://schemas.microsoft.com/office/drawing/2014/main" id="{77C76D38-CBDD-44F3-A2B0-C3BA110684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12192000" cy="742950"/>
          </a:xfrm>
          <a:prstGeom prst="rect">
            <a:avLst/>
          </a:prstGeom>
        </p:spPr>
      </p:pic>
      <p:cxnSp>
        <p:nvCxnSpPr>
          <p:cNvPr id="82" name="Straight Connector 81">
            <a:extLst>
              <a:ext uri="{FF2B5EF4-FFF2-40B4-BE49-F238E27FC236}">
                <a16:creationId xmlns:a16="http://schemas.microsoft.com/office/drawing/2014/main" id="{6F3C8315-B266-4227-ADFE-C5C9CE75AB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3" name="Content Placeholder 2">
            <a:extLst>
              <a:ext uri="{FF2B5EF4-FFF2-40B4-BE49-F238E27FC236}">
                <a16:creationId xmlns:a16="http://schemas.microsoft.com/office/drawing/2014/main" id="{E7FBBE15-6EB9-49AF-8D9D-10568B654DD6}"/>
              </a:ext>
            </a:extLst>
          </p:cNvPr>
          <p:cNvGraphicFramePr>
            <a:graphicFrameLocks noGrp="1"/>
          </p:cNvGraphicFramePr>
          <p:nvPr>
            <p:ph idx="1"/>
            <p:extLst>
              <p:ext uri="{D42A27DB-BD31-4B8C-83A1-F6EECF244321}">
                <p14:modId xmlns:p14="http://schemas.microsoft.com/office/powerpoint/2010/main" val="1132429050"/>
              </p:ext>
            </p:extLst>
          </p:nvPr>
        </p:nvGraphicFramePr>
        <p:xfrm>
          <a:off x="1534697" y="2015732"/>
          <a:ext cx="3445826"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24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C400CC0D-3395-4E2B-9649-92140FB83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A1F75-9B54-4408-803F-2F1EAB0B9CEC}"/>
              </a:ext>
            </a:extLst>
          </p:cNvPr>
          <p:cNvSpPr>
            <a:spLocks noGrp="1"/>
          </p:cNvSpPr>
          <p:nvPr>
            <p:ph type="title"/>
          </p:nvPr>
        </p:nvSpPr>
        <p:spPr>
          <a:xfrm>
            <a:off x="819514" y="804521"/>
            <a:ext cx="5840077" cy="730982"/>
          </a:xfrm>
        </p:spPr>
        <p:txBody>
          <a:bodyPr>
            <a:normAutofit/>
          </a:bodyPr>
          <a:lstStyle/>
          <a:p>
            <a:pPr algn="ctr"/>
            <a:r>
              <a:rPr lang="en-US" sz="2800" dirty="0"/>
              <a:t>1. ECVA Referee Commission</a:t>
            </a:r>
          </a:p>
        </p:txBody>
      </p:sp>
      <p:cxnSp>
        <p:nvCxnSpPr>
          <p:cNvPr id="32" name="Straight Connector 16">
            <a:extLst>
              <a:ext uri="{FF2B5EF4-FFF2-40B4-BE49-F238E27FC236}">
                <a16:creationId xmlns:a16="http://schemas.microsoft.com/office/drawing/2014/main" id="{A0EC9792-75FF-49F4-B838-F5BBF9613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33" name="Rectangle 18">
            <a:extLst>
              <a:ext uri="{FF2B5EF4-FFF2-40B4-BE49-F238E27FC236}">
                <a16:creationId xmlns:a16="http://schemas.microsoft.com/office/drawing/2014/main" id="{18300004-AAB8-4B70-8134-F64A5D1F3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CBA84A5-098F-4FE8-A296-89ED307C6145}"/>
              </a:ext>
            </a:extLst>
          </p:cNvPr>
          <p:cNvSpPr>
            <a:spLocks noGrp="1"/>
          </p:cNvSpPr>
          <p:nvPr>
            <p:ph idx="1"/>
          </p:nvPr>
        </p:nvSpPr>
        <p:spPr>
          <a:xfrm>
            <a:off x="1534696" y="2015732"/>
            <a:ext cx="5467239" cy="3450613"/>
          </a:xfrm>
        </p:spPr>
        <p:txBody>
          <a:bodyPr>
            <a:normAutofit/>
          </a:bodyPr>
          <a:lstStyle/>
          <a:p>
            <a:pPr marL="274320" marR="0" indent="0">
              <a:spcBef>
                <a:spcPts val="0"/>
              </a:spcBef>
              <a:spcAft>
                <a:spcPts val="600"/>
              </a:spcAft>
              <a:buNone/>
            </a:pPr>
            <a:endParaRPr lang="en-US" dirty="0">
              <a:latin typeface="Times New Roman" panose="02020603050405020304" pitchFamily="18" charset="0"/>
              <a:ea typeface="Times New Roman" panose="02020603050405020304" pitchFamily="18" charset="0"/>
            </a:endParaRPr>
          </a:p>
          <a:p>
            <a:pPr marL="274320" indent="0">
              <a:spcBef>
                <a:spcPts val="0"/>
              </a:spcBef>
              <a:spcAft>
                <a:spcPts val="600"/>
              </a:spcAft>
              <a:buNone/>
            </a:pPr>
            <a:r>
              <a:rPr lang="en-US" dirty="0">
                <a:effectLst/>
                <a:latin typeface="Times New Roman" panose="02020603050405020304" pitchFamily="18" charset="0"/>
                <a:ea typeface="Times New Roman" panose="02020603050405020304" pitchFamily="18" charset="0"/>
              </a:rPr>
              <a:t>ECVA </a:t>
            </a:r>
            <a:r>
              <a:rPr lang="en-US" dirty="0">
                <a:latin typeface="Times New Roman" panose="02020603050405020304" pitchFamily="18" charset="0"/>
                <a:ea typeface="Times New Roman" panose="02020603050405020304" pitchFamily="18" charset="0"/>
              </a:rPr>
              <a:t>Referee Commission </a:t>
            </a:r>
            <a:r>
              <a:rPr lang="en-US" dirty="0">
                <a:effectLst/>
                <a:latin typeface="Times New Roman" panose="02020603050405020304" pitchFamily="18" charset="0"/>
                <a:ea typeface="Times New Roman" panose="02020603050405020304" pitchFamily="18" charset="0"/>
              </a:rPr>
              <a:t>Chairman: </a:t>
            </a:r>
          </a:p>
          <a:p>
            <a:pPr marL="274320" indent="0">
              <a:spcBef>
                <a:spcPts val="0"/>
              </a:spcBef>
              <a:spcAft>
                <a:spcPts val="600"/>
              </a:spcAft>
              <a:buNone/>
            </a:pPr>
            <a:r>
              <a:rPr lang="en-US" dirty="0">
                <a:latin typeface="Times New Roman" panose="02020603050405020304" pitchFamily="18" charset="0"/>
                <a:ea typeface="Times New Roman" panose="02020603050405020304" pitchFamily="18" charset="0"/>
              </a:rPr>
              <a:t>Reginald Willemsberg, Sint Maarten</a:t>
            </a:r>
            <a:r>
              <a:rPr lang="en-US" dirty="0">
                <a:effectLst/>
                <a:latin typeface="Times New Roman" panose="02020603050405020304" pitchFamily="18" charset="0"/>
                <a:ea typeface="Times New Roman" panose="02020603050405020304" pitchFamily="18" charset="0"/>
              </a:rPr>
              <a:t> (member of the NORCECA Referee Commission)</a:t>
            </a:r>
          </a:p>
          <a:p>
            <a:pPr marL="617220" indent="-342900">
              <a:spcBef>
                <a:spcPts val="0"/>
              </a:spcBef>
              <a:spcAft>
                <a:spcPts val="600"/>
              </a:spcAft>
            </a:pPr>
            <a:endParaRPr lang="en-US" dirty="0">
              <a:effectLst/>
              <a:latin typeface="Times New Roman" panose="02020603050405020304" pitchFamily="18" charset="0"/>
              <a:ea typeface="Times New Roman" panose="02020603050405020304" pitchFamily="18" charset="0"/>
            </a:endParaRPr>
          </a:p>
          <a:p>
            <a:pPr marL="274320" indent="0">
              <a:spcBef>
                <a:spcPts val="0"/>
              </a:spcBef>
              <a:spcAft>
                <a:spcPts val="600"/>
              </a:spcAft>
              <a:buNone/>
            </a:pPr>
            <a:endParaRPr lang="en-US" dirty="0">
              <a:latin typeface="Times New Roman" panose="02020603050405020304" pitchFamily="18" charset="0"/>
              <a:ea typeface="Times New Roman" panose="02020603050405020304" pitchFamily="18" charset="0"/>
            </a:endParaRPr>
          </a:p>
        </p:txBody>
      </p:sp>
      <p:grpSp>
        <p:nvGrpSpPr>
          <p:cNvPr id="21" name="Group 20">
            <a:extLst>
              <a:ext uri="{FF2B5EF4-FFF2-40B4-BE49-F238E27FC236}">
                <a16:creationId xmlns:a16="http://schemas.microsoft.com/office/drawing/2014/main" id="{5186FBE5-23BD-4359-BDDB-0EC46B6F3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2" name="Rectangle 21">
              <a:extLst>
                <a:ext uri="{FF2B5EF4-FFF2-40B4-BE49-F238E27FC236}">
                  <a16:creationId xmlns:a16="http://schemas.microsoft.com/office/drawing/2014/main" id="{A7300FEC-EDBC-468E-9573-D969FC8DD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22">
              <a:extLst>
                <a:ext uri="{FF2B5EF4-FFF2-40B4-BE49-F238E27FC236}">
                  <a16:creationId xmlns:a16="http://schemas.microsoft.com/office/drawing/2014/main" id="{B64268E3-93EB-4849-B0A5-D2504283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24">
            <a:extLst>
              <a:ext uri="{FF2B5EF4-FFF2-40B4-BE49-F238E27FC236}">
                <a16:creationId xmlns:a16="http://schemas.microsoft.com/office/drawing/2014/main" id="{ABD02AB8-0204-4DCE-A162-793DC346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F795F9-3C71-4BE5-9F50-82FA9412F7A3}"/>
              </a:ext>
            </a:extLst>
          </p:cNvPr>
          <p:cNvPicPr>
            <a:picLocks noChangeAspect="1"/>
          </p:cNvPicPr>
          <p:nvPr/>
        </p:nvPicPr>
        <p:blipFill>
          <a:blip r:embed="rId3"/>
          <a:stretch>
            <a:fillRect/>
          </a:stretch>
        </p:blipFill>
        <p:spPr>
          <a:xfrm>
            <a:off x="8632173" y="1116344"/>
            <a:ext cx="1767503" cy="1850789"/>
          </a:xfrm>
          <a:prstGeom prst="rect">
            <a:avLst/>
          </a:prstGeom>
        </p:spPr>
      </p:pic>
      <p:pic>
        <p:nvPicPr>
          <p:cNvPr id="10" name="Picture 9">
            <a:extLst>
              <a:ext uri="{FF2B5EF4-FFF2-40B4-BE49-F238E27FC236}">
                <a16:creationId xmlns:a16="http://schemas.microsoft.com/office/drawing/2014/main" id="{69A375AA-649E-4B73-9786-301251C8BE6F}"/>
              </a:ext>
            </a:extLst>
          </p:cNvPr>
          <p:cNvPicPr>
            <a:picLocks noChangeAspect="1"/>
          </p:cNvPicPr>
          <p:nvPr/>
        </p:nvPicPr>
        <p:blipFill>
          <a:blip r:embed="rId4"/>
          <a:stretch>
            <a:fillRect/>
          </a:stretch>
        </p:blipFill>
        <p:spPr>
          <a:xfrm>
            <a:off x="8207946" y="3131726"/>
            <a:ext cx="2615957" cy="1850790"/>
          </a:xfrm>
          <a:prstGeom prst="rect">
            <a:avLst/>
          </a:prstGeom>
        </p:spPr>
      </p:pic>
      <p:pic>
        <p:nvPicPr>
          <p:cNvPr id="36" name="Picture 26">
            <a:extLst>
              <a:ext uri="{FF2B5EF4-FFF2-40B4-BE49-F238E27FC236}">
                <a16:creationId xmlns:a16="http://schemas.microsoft.com/office/drawing/2014/main" id="{57DFEEE9-8E38-41F9-8C68-288BBF3B08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t="2769" b="-2769"/>
          <a:stretch/>
        </p:blipFill>
        <p:spPr>
          <a:xfrm>
            <a:off x="0" y="6135624"/>
            <a:ext cx="12192000" cy="742950"/>
          </a:xfrm>
          <a:prstGeom prst="rect">
            <a:avLst/>
          </a:prstGeom>
        </p:spPr>
      </p:pic>
      <p:cxnSp>
        <p:nvCxnSpPr>
          <p:cNvPr id="37" name="Straight Connector 28">
            <a:extLst>
              <a:ext uri="{FF2B5EF4-FFF2-40B4-BE49-F238E27FC236}">
                <a16:creationId xmlns:a16="http://schemas.microsoft.com/office/drawing/2014/main" id="{E3ED21DD-8DDD-46BE-98BB-00BA7A8419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73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AA4018-2914-4D90-8886-0DA99FFE3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0C978-E447-4C5E-B5E3-6E7FDD14B5B3}"/>
              </a:ext>
            </a:extLst>
          </p:cNvPr>
          <p:cNvSpPr>
            <a:spLocks noGrp="1"/>
          </p:cNvSpPr>
          <p:nvPr>
            <p:ph type="title"/>
          </p:nvPr>
        </p:nvSpPr>
        <p:spPr>
          <a:xfrm>
            <a:off x="1534696" y="804520"/>
            <a:ext cx="5467239" cy="1049235"/>
          </a:xfrm>
        </p:spPr>
        <p:txBody>
          <a:bodyPr>
            <a:normAutofit/>
          </a:bodyPr>
          <a:lstStyle/>
          <a:p>
            <a:r>
              <a:rPr lang="en-US" dirty="0"/>
              <a:t>2. ECVA VB Championships </a:t>
            </a:r>
          </a:p>
        </p:txBody>
      </p:sp>
      <p:cxnSp>
        <p:nvCxnSpPr>
          <p:cNvPr id="12" name="Straight Connector 11">
            <a:extLst>
              <a:ext uri="{FF2B5EF4-FFF2-40B4-BE49-F238E27FC236}">
                <a16:creationId xmlns:a16="http://schemas.microsoft.com/office/drawing/2014/main" id="{A2917FF5-8752-47FC-84B5-2A0C9D74D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02DA6EE2-4812-4B35-9FB0-E136A2CAF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09CA4B6-B4C4-4AD6-96BA-37161D2564CE}"/>
              </a:ext>
            </a:extLst>
          </p:cNvPr>
          <p:cNvSpPr>
            <a:spLocks noGrp="1"/>
          </p:cNvSpPr>
          <p:nvPr>
            <p:ph idx="1"/>
          </p:nvPr>
        </p:nvSpPr>
        <p:spPr>
          <a:xfrm>
            <a:off x="1534696" y="2015732"/>
            <a:ext cx="5467239" cy="3450613"/>
          </a:xfrm>
        </p:spPr>
        <p:txBody>
          <a:bodyPr>
            <a:normAutofit fontScale="70000" lnSpcReduction="20000"/>
          </a:bodyPr>
          <a:lstStyle/>
          <a:p>
            <a:pPr marL="0" indent="0">
              <a:buNone/>
            </a:pPr>
            <a:r>
              <a:rPr lang="en-US" dirty="0"/>
              <a:t>			</a:t>
            </a:r>
          </a:p>
          <a:p>
            <a:r>
              <a:rPr lang="en-US" dirty="0"/>
              <a:t>Senior Men’s Final Four held in John’s, Antigua, 19 – 21 September 2025</a:t>
            </a:r>
          </a:p>
          <a:p>
            <a:endParaRPr lang="en-US" dirty="0"/>
          </a:p>
          <a:p>
            <a:r>
              <a:rPr lang="en-US" dirty="0"/>
              <a:t>Senior Women’s Final 4 held in St. John’s, Antigua, 26 – 28 September 2025</a:t>
            </a:r>
          </a:p>
          <a:p>
            <a:pPr marL="0" indent="0">
              <a:buNone/>
            </a:pPr>
            <a:endParaRPr lang="en-US" dirty="0"/>
          </a:p>
          <a:p>
            <a:r>
              <a:rPr lang="en-US" dirty="0"/>
              <a:t>Men’s U-23 held in St. John’s, Antigua, 11 – 17 November 2025</a:t>
            </a:r>
          </a:p>
          <a:p>
            <a:endParaRPr lang="en-US" dirty="0"/>
          </a:p>
          <a:p>
            <a:r>
              <a:rPr lang="en-US" sz="1500" dirty="0"/>
              <a:t>Note: Mr. Brian Charles assisted with these tournaments.</a:t>
            </a:r>
          </a:p>
          <a:p>
            <a:endParaRPr lang="en-US" dirty="0"/>
          </a:p>
        </p:txBody>
      </p:sp>
      <p:pic>
        <p:nvPicPr>
          <p:cNvPr id="5" name="Picture 4">
            <a:extLst>
              <a:ext uri="{FF2B5EF4-FFF2-40B4-BE49-F238E27FC236}">
                <a16:creationId xmlns:a16="http://schemas.microsoft.com/office/drawing/2014/main" id="{EC7F2D16-303A-4370-B151-7F7EFB5D9D49}"/>
              </a:ext>
            </a:extLst>
          </p:cNvPr>
          <p:cNvPicPr>
            <a:picLocks noChangeAspect="1"/>
          </p:cNvPicPr>
          <p:nvPr/>
        </p:nvPicPr>
        <p:blipFill>
          <a:blip r:embed="rId3"/>
          <a:stretch>
            <a:fillRect/>
          </a:stretch>
        </p:blipFill>
        <p:spPr>
          <a:xfrm>
            <a:off x="8324648" y="481109"/>
            <a:ext cx="2372727" cy="2491906"/>
          </a:xfrm>
          <a:prstGeom prst="rect">
            <a:avLst/>
          </a:prstGeom>
        </p:spPr>
      </p:pic>
      <p:pic>
        <p:nvPicPr>
          <p:cNvPr id="4" name="Picture 3">
            <a:extLst>
              <a:ext uri="{FF2B5EF4-FFF2-40B4-BE49-F238E27FC236}">
                <a16:creationId xmlns:a16="http://schemas.microsoft.com/office/drawing/2014/main" id="{278238B1-F231-4FFB-9368-D9C087C1AC8A}"/>
              </a:ext>
            </a:extLst>
          </p:cNvPr>
          <p:cNvPicPr>
            <a:picLocks noChangeAspect="1"/>
          </p:cNvPicPr>
          <p:nvPr/>
        </p:nvPicPr>
        <p:blipFill>
          <a:blip r:embed="rId4"/>
          <a:stretch>
            <a:fillRect/>
          </a:stretch>
        </p:blipFill>
        <p:spPr>
          <a:xfrm>
            <a:off x="8321126" y="3138486"/>
            <a:ext cx="2379771" cy="2491907"/>
          </a:xfrm>
          <a:prstGeom prst="rect">
            <a:avLst/>
          </a:prstGeom>
        </p:spPr>
      </p:pic>
      <p:pic>
        <p:nvPicPr>
          <p:cNvPr id="16" name="Picture 15">
            <a:extLst>
              <a:ext uri="{FF2B5EF4-FFF2-40B4-BE49-F238E27FC236}">
                <a16:creationId xmlns:a16="http://schemas.microsoft.com/office/drawing/2014/main" id="{F9F768EB-5D72-40A3-8506-CD3323B159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t="2769" b="-2769"/>
          <a:stretch/>
        </p:blipFill>
        <p:spPr>
          <a:xfrm>
            <a:off x="0" y="6135624"/>
            <a:ext cx="12192000" cy="742950"/>
          </a:xfrm>
          <a:prstGeom prst="rect">
            <a:avLst/>
          </a:prstGeom>
        </p:spPr>
      </p:pic>
      <p:cxnSp>
        <p:nvCxnSpPr>
          <p:cNvPr id="18" name="Straight Connector 17">
            <a:extLst>
              <a:ext uri="{FF2B5EF4-FFF2-40B4-BE49-F238E27FC236}">
                <a16:creationId xmlns:a16="http://schemas.microsoft.com/office/drawing/2014/main" id="{930C812C-EB02-4B75-90CA-3DA4F0F468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84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AA4018-2914-4D90-8886-0DA99FFE3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50C978-E447-4C5E-B5E3-6E7FDD14B5B3}"/>
              </a:ext>
            </a:extLst>
          </p:cNvPr>
          <p:cNvSpPr>
            <a:spLocks noGrp="1"/>
          </p:cNvSpPr>
          <p:nvPr>
            <p:ph type="title"/>
          </p:nvPr>
        </p:nvSpPr>
        <p:spPr>
          <a:xfrm>
            <a:off x="1534696" y="804520"/>
            <a:ext cx="6418859" cy="1049235"/>
          </a:xfrm>
        </p:spPr>
        <p:txBody>
          <a:bodyPr>
            <a:normAutofit/>
          </a:bodyPr>
          <a:lstStyle/>
          <a:p>
            <a:r>
              <a:rPr lang="en-US" dirty="0"/>
              <a:t>3. ECVA BVB Championships </a:t>
            </a:r>
          </a:p>
        </p:txBody>
      </p:sp>
      <p:cxnSp>
        <p:nvCxnSpPr>
          <p:cNvPr id="12" name="Straight Connector 11">
            <a:extLst>
              <a:ext uri="{FF2B5EF4-FFF2-40B4-BE49-F238E27FC236}">
                <a16:creationId xmlns:a16="http://schemas.microsoft.com/office/drawing/2014/main" id="{A2917FF5-8752-47FC-84B5-2A0C9D74D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02DA6EE2-4812-4B35-9FB0-E136A2CAF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09CA4B6-B4C4-4AD6-96BA-37161D2564CE}"/>
              </a:ext>
            </a:extLst>
          </p:cNvPr>
          <p:cNvSpPr>
            <a:spLocks noGrp="1"/>
          </p:cNvSpPr>
          <p:nvPr>
            <p:ph idx="1"/>
          </p:nvPr>
        </p:nvSpPr>
        <p:spPr>
          <a:xfrm>
            <a:off x="1000664" y="2015732"/>
            <a:ext cx="6001271" cy="3450613"/>
          </a:xfrm>
        </p:spPr>
        <p:txBody>
          <a:bodyPr>
            <a:normAutofit/>
          </a:bodyPr>
          <a:lstStyle/>
          <a:p>
            <a:pPr marL="0" indent="0">
              <a:buNone/>
            </a:pPr>
            <a:r>
              <a:rPr lang="en-US" dirty="0"/>
              <a:t>			</a:t>
            </a:r>
          </a:p>
          <a:p>
            <a:r>
              <a:rPr lang="en-US" dirty="0"/>
              <a:t>Senior Women’s/Men’s Championships held in Castries, St. Lucia, 2 – 4 May 2025</a:t>
            </a:r>
          </a:p>
          <a:p>
            <a:endParaRPr lang="en-US" dirty="0"/>
          </a:p>
          <a:p>
            <a:r>
              <a:rPr lang="en-US" dirty="0"/>
              <a:t>U-21 Women’s/Men’s Championships held in Basseterre, St. Kitts, 5 – 8 June 2025</a:t>
            </a:r>
          </a:p>
          <a:p>
            <a:endParaRPr lang="en-US" dirty="0"/>
          </a:p>
        </p:txBody>
      </p:sp>
      <p:pic>
        <p:nvPicPr>
          <p:cNvPr id="5" name="Picture 4">
            <a:extLst>
              <a:ext uri="{FF2B5EF4-FFF2-40B4-BE49-F238E27FC236}">
                <a16:creationId xmlns:a16="http://schemas.microsoft.com/office/drawing/2014/main" id="{EC7F2D16-303A-4370-B151-7F7EFB5D9D49}"/>
              </a:ext>
            </a:extLst>
          </p:cNvPr>
          <p:cNvPicPr>
            <a:picLocks noChangeAspect="1"/>
          </p:cNvPicPr>
          <p:nvPr/>
        </p:nvPicPr>
        <p:blipFill>
          <a:blip r:embed="rId3"/>
          <a:stretch>
            <a:fillRect/>
          </a:stretch>
        </p:blipFill>
        <p:spPr>
          <a:xfrm>
            <a:off x="8324648" y="481109"/>
            <a:ext cx="2372727" cy="2491906"/>
          </a:xfrm>
          <a:prstGeom prst="rect">
            <a:avLst/>
          </a:prstGeom>
        </p:spPr>
      </p:pic>
      <p:pic>
        <p:nvPicPr>
          <p:cNvPr id="4" name="Picture 3">
            <a:extLst>
              <a:ext uri="{FF2B5EF4-FFF2-40B4-BE49-F238E27FC236}">
                <a16:creationId xmlns:a16="http://schemas.microsoft.com/office/drawing/2014/main" id="{278238B1-F231-4FFB-9368-D9C087C1AC8A}"/>
              </a:ext>
            </a:extLst>
          </p:cNvPr>
          <p:cNvPicPr>
            <a:picLocks noChangeAspect="1"/>
          </p:cNvPicPr>
          <p:nvPr/>
        </p:nvPicPr>
        <p:blipFill>
          <a:blip r:embed="rId4"/>
          <a:stretch>
            <a:fillRect/>
          </a:stretch>
        </p:blipFill>
        <p:spPr>
          <a:xfrm>
            <a:off x="8321126" y="3138486"/>
            <a:ext cx="2379771" cy="2491907"/>
          </a:xfrm>
          <a:prstGeom prst="rect">
            <a:avLst/>
          </a:prstGeom>
        </p:spPr>
      </p:pic>
      <p:pic>
        <p:nvPicPr>
          <p:cNvPr id="16" name="Picture 15">
            <a:extLst>
              <a:ext uri="{FF2B5EF4-FFF2-40B4-BE49-F238E27FC236}">
                <a16:creationId xmlns:a16="http://schemas.microsoft.com/office/drawing/2014/main" id="{F9F768EB-5D72-40A3-8506-CD3323B159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t="2769" b="-2769"/>
          <a:stretch/>
        </p:blipFill>
        <p:spPr>
          <a:xfrm>
            <a:off x="0" y="6135624"/>
            <a:ext cx="12192000" cy="742950"/>
          </a:xfrm>
          <a:prstGeom prst="rect">
            <a:avLst/>
          </a:prstGeom>
        </p:spPr>
      </p:pic>
      <p:cxnSp>
        <p:nvCxnSpPr>
          <p:cNvPr id="18" name="Straight Connector 17">
            <a:extLst>
              <a:ext uri="{FF2B5EF4-FFF2-40B4-BE49-F238E27FC236}">
                <a16:creationId xmlns:a16="http://schemas.microsoft.com/office/drawing/2014/main" id="{930C812C-EB02-4B75-90CA-3DA4F0F468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29E93882-7DBB-ED61-6E2E-628AED349B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E604F1-A55A-3A45-4EBA-5FEFC6B40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E8678-94F5-FFB6-BB17-947754672649}"/>
              </a:ext>
            </a:extLst>
          </p:cNvPr>
          <p:cNvSpPr>
            <a:spLocks noGrp="1"/>
          </p:cNvSpPr>
          <p:nvPr>
            <p:ph type="title"/>
          </p:nvPr>
        </p:nvSpPr>
        <p:spPr>
          <a:xfrm>
            <a:off x="1607240" y="780490"/>
            <a:ext cx="6639611" cy="1049235"/>
          </a:xfrm>
        </p:spPr>
        <p:txBody>
          <a:bodyPr>
            <a:normAutofit/>
          </a:bodyPr>
          <a:lstStyle/>
          <a:p>
            <a:r>
              <a:rPr lang="en-US" sz="2800" dirty="0"/>
              <a:t>4. ECVA BVB National Referee Course</a:t>
            </a:r>
          </a:p>
        </p:txBody>
      </p:sp>
      <p:cxnSp>
        <p:nvCxnSpPr>
          <p:cNvPr id="12" name="Straight Connector 11">
            <a:extLst>
              <a:ext uri="{FF2B5EF4-FFF2-40B4-BE49-F238E27FC236}">
                <a16:creationId xmlns:a16="http://schemas.microsoft.com/office/drawing/2014/main" id="{DB78417D-3791-EB29-0C66-FDDE7B25C9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DBF0C3CC-851E-E499-4967-8D183271B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BC9A0F46-BD14-CB1C-E844-EABE9D7C29A4}"/>
              </a:ext>
            </a:extLst>
          </p:cNvPr>
          <p:cNvSpPr>
            <a:spLocks noGrp="1"/>
          </p:cNvSpPr>
          <p:nvPr>
            <p:ph idx="1"/>
          </p:nvPr>
        </p:nvSpPr>
        <p:spPr>
          <a:xfrm>
            <a:off x="1000664" y="2015732"/>
            <a:ext cx="6001271" cy="3450613"/>
          </a:xfrm>
        </p:spPr>
        <p:txBody>
          <a:bodyPr>
            <a:normAutofit fontScale="92500" lnSpcReduction="10000"/>
          </a:bodyPr>
          <a:lstStyle/>
          <a:p>
            <a:r>
              <a:rPr lang="en-US" dirty="0"/>
              <a:t>ECVA National Beach Volleyball Referee Course, Frigate Bay, St. Kitts 4 – 8 June 2025</a:t>
            </a:r>
          </a:p>
          <a:p>
            <a:pPr lvl="1"/>
            <a:r>
              <a:rPr lang="en-US" dirty="0"/>
              <a:t>Instructors: </a:t>
            </a:r>
          </a:p>
          <a:p>
            <a:pPr lvl="2"/>
            <a:r>
              <a:rPr lang="en-US" dirty="0"/>
              <a:t>Brian Hiebert</a:t>
            </a:r>
          </a:p>
          <a:p>
            <a:pPr lvl="2"/>
            <a:r>
              <a:rPr lang="en-US" dirty="0"/>
              <a:t>Kenneth Waugh</a:t>
            </a:r>
          </a:p>
          <a:p>
            <a:pPr lvl="1"/>
            <a:r>
              <a:rPr lang="en-US" dirty="0"/>
              <a:t> Participants </a:t>
            </a:r>
          </a:p>
          <a:p>
            <a:pPr lvl="2"/>
            <a:r>
              <a:rPr lang="en-US" dirty="0"/>
              <a:t>10 NFs</a:t>
            </a:r>
          </a:p>
          <a:p>
            <a:pPr lvl="2"/>
            <a:r>
              <a:rPr lang="en-US" dirty="0"/>
              <a:t>17 national referees</a:t>
            </a:r>
          </a:p>
          <a:p>
            <a:pPr lvl="2"/>
            <a:r>
              <a:rPr lang="en-US" dirty="0"/>
              <a:t>Gender W 5  and M 12</a:t>
            </a:r>
          </a:p>
          <a:p>
            <a:pPr lvl="2"/>
            <a:r>
              <a:rPr lang="en-US" dirty="0"/>
              <a:t>5 experienced BVB referees 1 CIC and 4 IR</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006C48CC-9407-18EB-9C06-B0E11AB93261}"/>
              </a:ext>
            </a:extLst>
          </p:cNvPr>
          <p:cNvPicPr>
            <a:picLocks noChangeAspect="1"/>
          </p:cNvPicPr>
          <p:nvPr/>
        </p:nvPicPr>
        <p:blipFill>
          <a:blip r:embed="rId3"/>
          <a:stretch>
            <a:fillRect/>
          </a:stretch>
        </p:blipFill>
        <p:spPr>
          <a:xfrm>
            <a:off x="8324648" y="481109"/>
            <a:ext cx="2372727" cy="2491906"/>
          </a:xfrm>
          <a:prstGeom prst="rect">
            <a:avLst/>
          </a:prstGeom>
        </p:spPr>
      </p:pic>
      <p:pic>
        <p:nvPicPr>
          <p:cNvPr id="4" name="Picture 3">
            <a:extLst>
              <a:ext uri="{FF2B5EF4-FFF2-40B4-BE49-F238E27FC236}">
                <a16:creationId xmlns:a16="http://schemas.microsoft.com/office/drawing/2014/main" id="{A29BFAD0-8C7E-0783-471E-1076E62B18AB}"/>
              </a:ext>
            </a:extLst>
          </p:cNvPr>
          <p:cNvPicPr>
            <a:picLocks noChangeAspect="1"/>
          </p:cNvPicPr>
          <p:nvPr/>
        </p:nvPicPr>
        <p:blipFill>
          <a:blip r:embed="rId4"/>
          <a:stretch>
            <a:fillRect/>
          </a:stretch>
        </p:blipFill>
        <p:spPr>
          <a:xfrm>
            <a:off x="8321126" y="3138486"/>
            <a:ext cx="2379771" cy="2491907"/>
          </a:xfrm>
          <a:prstGeom prst="rect">
            <a:avLst/>
          </a:prstGeom>
        </p:spPr>
      </p:pic>
      <p:pic>
        <p:nvPicPr>
          <p:cNvPr id="16" name="Picture 15">
            <a:extLst>
              <a:ext uri="{FF2B5EF4-FFF2-40B4-BE49-F238E27FC236}">
                <a16:creationId xmlns:a16="http://schemas.microsoft.com/office/drawing/2014/main" id="{16293BD2-4E51-D315-4119-64648CCF67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srcRect t="2769" b="-2769"/>
          <a:stretch/>
        </p:blipFill>
        <p:spPr>
          <a:xfrm>
            <a:off x="0" y="6135624"/>
            <a:ext cx="12192000" cy="742950"/>
          </a:xfrm>
          <a:prstGeom prst="rect">
            <a:avLst/>
          </a:prstGeom>
        </p:spPr>
      </p:pic>
      <p:cxnSp>
        <p:nvCxnSpPr>
          <p:cNvPr id="18" name="Straight Connector 17">
            <a:extLst>
              <a:ext uri="{FF2B5EF4-FFF2-40B4-BE49-F238E27FC236}">
                <a16:creationId xmlns:a16="http://schemas.microsoft.com/office/drawing/2014/main" id="{E30B549E-6C6C-CAB2-5104-A10BCDB1D6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43">
            <a:extLst>
              <a:ext uri="{FF2B5EF4-FFF2-40B4-BE49-F238E27FC236}">
                <a16:creationId xmlns:a16="http://schemas.microsoft.com/office/drawing/2014/main" id="{E5A6235A-2550-420D-B3ED-1FE825378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7" name="Picture 45">
            <a:extLst>
              <a:ext uri="{FF2B5EF4-FFF2-40B4-BE49-F238E27FC236}">
                <a16:creationId xmlns:a16="http://schemas.microsoft.com/office/drawing/2014/main" id="{F5AB2177-9C71-428F-A999-69AFFF9DBB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88" name="Straight Connector 47">
            <a:extLst>
              <a:ext uri="{FF2B5EF4-FFF2-40B4-BE49-F238E27FC236}">
                <a16:creationId xmlns:a16="http://schemas.microsoft.com/office/drawing/2014/main" id="{C71A0FE3-5275-4031-B79E-1C19EF09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49">
            <a:extLst>
              <a:ext uri="{FF2B5EF4-FFF2-40B4-BE49-F238E27FC236}">
                <a16:creationId xmlns:a16="http://schemas.microsoft.com/office/drawing/2014/main" id="{037505B7-E320-4031-8277-31BF1D0C67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52" name="Rectangle 51">
            <a:extLst>
              <a:ext uri="{FF2B5EF4-FFF2-40B4-BE49-F238E27FC236}">
                <a16:creationId xmlns:a16="http://schemas.microsoft.com/office/drawing/2014/main" id="{B237594D-27CA-4D7D-84A7-089D31157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3">
            <a:extLst>
              <a:ext uri="{FF2B5EF4-FFF2-40B4-BE49-F238E27FC236}">
                <a16:creationId xmlns:a16="http://schemas.microsoft.com/office/drawing/2014/main" id="{A6F54BFE-6D79-46E3-AD43-B153CCAD2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35EC5F3-BC7F-4B34-B865-6EF9B6B03254}"/>
              </a:ext>
            </a:extLst>
          </p:cNvPr>
          <p:cNvSpPr>
            <a:spLocks noGrp="1"/>
          </p:cNvSpPr>
          <p:nvPr>
            <p:ph type="title"/>
          </p:nvPr>
        </p:nvSpPr>
        <p:spPr>
          <a:xfrm>
            <a:off x="8081763" y="402213"/>
            <a:ext cx="3551199" cy="1211306"/>
          </a:xfrm>
        </p:spPr>
        <p:txBody>
          <a:bodyPr vert="horz" lIns="91440" tIns="45720" rIns="91440" bIns="0" rtlCol="0" anchor="b">
            <a:normAutofit/>
          </a:bodyPr>
          <a:lstStyle/>
          <a:p>
            <a:pPr algn="r"/>
            <a:r>
              <a:rPr lang="en-US" sz="2800" dirty="0"/>
              <a:t>5. Referees of ECVA</a:t>
            </a:r>
          </a:p>
        </p:txBody>
      </p:sp>
      <p:sp>
        <p:nvSpPr>
          <p:cNvPr id="3" name="Content Placeholder 2">
            <a:extLst>
              <a:ext uri="{FF2B5EF4-FFF2-40B4-BE49-F238E27FC236}">
                <a16:creationId xmlns:a16="http://schemas.microsoft.com/office/drawing/2014/main" id="{5D6D516F-D312-49F5-ADE1-DB11C5549472}"/>
              </a:ext>
            </a:extLst>
          </p:cNvPr>
          <p:cNvSpPr>
            <a:spLocks noGrp="1"/>
          </p:cNvSpPr>
          <p:nvPr>
            <p:ph idx="1"/>
          </p:nvPr>
        </p:nvSpPr>
        <p:spPr>
          <a:xfrm>
            <a:off x="8671407" y="3529160"/>
            <a:ext cx="2848300" cy="1613537"/>
          </a:xfrm>
        </p:spPr>
        <p:txBody>
          <a:bodyPr vert="horz" lIns="91440" tIns="91440" rIns="91440" bIns="91440" rtlCol="0">
            <a:normAutofit/>
          </a:bodyPr>
          <a:lstStyle/>
          <a:p>
            <a:pPr marL="0" indent="0" algn="r">
              <a:buNone/>
            </a:pPr>
            <a:endParaRPr lang="en-US" sz="1600" cap="all" dirty="0"/>
          </a:p>
        </p:txBody>
      </p:sp>
      <p:grpSp>
        <p:nvGrpSpPr>
          <p:cNvPr id="91" name="Group 55">
            <a:extLst>
              <a:ext uri="{FF2B5EF4-FFF2-40B4-BE49-F238E27FC236}">
                <a16:creationId xmlns:a16="http://schemas.microsoft.com/office/drawing/2014/main" id="{4A1599C5-FA57-427A-95F4-C970B16F55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57" name="Rectangle 56">
              <a:extLst>
                <a:ext uri="{FF2B5EF4-FFF2-40B4-BE49-F238E27FC236}">
                  <a16:creationId xmlns:a16="http://schemas.microsoft.com/office/drawing/2014/main" id="{D9B27AF6-05A0-4685-854B-4E49A5B24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57">
              <a:extLst>
                <a:ext uri="{FF2B5EF4-FFF2-40B4-BE49-F238E27FC236}">
                  <a16:creationId xmlns:a16="http://schemas.microsoft.com/office/drawing/2014/main" id="{AB1D72FB-6276-41E1-B35C-5D302FDDD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3A502B62-ABFE-4BF6-A2CC-0EDDB4B2F53F}"/>
              </a:ext>
            </a:extLst>
          </p:cNvPr>
          <p:cNvPicPr>
            <a:picLocks noChangeAspect="1"/>
          </p:cNvPicPr>
          <p:nvPr/>
        </p:nvPicPr>
        <p:blipFill>
          <a:blip r:embed="rId4"/>
          <a:stretch>
            <a:fillRect/>
          </a:stretch>
        </p:blipFill>
        <p:spPr>
          <a:xfrm>
            <a:off x="1302217" y="637525"/>
            <a:ext cx="2373374" cy="1578294"/>
          </a:xfrm>
          <a:prstGeom prst="rect">
            <a:avLst/>
          </a:prstGeom>
        </p:spPr>
      </p:pic>
      <p:grpSp>
        <p:nvGrpSpPr>
          <p:cNvPr id="60" name="Group 59">
            <a:extLst>
              <a:ext uri="{FF2B5EF4-FFF2-40B4-BE49-F238E27FC236}">
                <a16:creationId xmlns:a16="http://schemas.microsoft.com/office/drawing/2014/main" id="{ABB40118-232C-47A9-92D5-F2B4FD56ED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61" name="Rectangle 60">
              <a:extLst>
                <a:ext uri="{FF2B5EF4-FFF2-40B4-BE49-F238E27FC236}">
                  <a16:creationId xmlns:a16="http://schemas.microsoft.com/office/drawing/2014/main" id="{FFA8AE47-9F70-4A31-8170-A86304EE8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46EC7C7-6B25-4587-89E8-11A8B08CA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660C88F5-D65B-4A70-B4D2-BCF873382F66}"/>
              </a:ext>
            </a:extLst>
          </p:cNvPr>
          <p:cNvPicPr>
            <a:picLocks noChangeAspect="1"/>
          </p:cNvPicPr>
          <p:nvPr/>
        </p:nvPicPr>
        <p:blipFill>
          <a:blip r:embed="rId5"/>
          <a:stretch>
            <a:fillRect/>
          </a:stretch>
        </p:blipFill>
        <p:spPr>
          <a:xfrm>
            <a:off x="1179099" y="2706910"/>
            <a:ext cx="2617367" cy="2740699"/>
          </a:xfrm>
          <a:prstGeom prst="rect">
            <a:avLst/>
          </a:prstGeom>
        </p:spPr>
      </p:pic>
      <p:grpSp>
        <p:nvGrpSpPr>
          <p:cNvPr id="64" name="Group 63">
            <a:extLst>
              <a:ext uri="{FF2B5EF4-FFF2-40B4-BE49-F238E27FC236}">
                <a16:creationId xmlns:a16="http://schemas.microsoft.com/office/drawing/2014/main" id="{4D272C13-2385-4FB9-96D1-B4D93CDD0B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65" name="Rectangle 64">
              <a:extLst>
                <a:ext uri="{FF2B5EF4-FFF2-40B4-BE49-F238E27FC236}">
                  <a16:creationId xmlns:a16="http://schemas.microsoft.com/office/drawing/2014/main" id="{9E02B456-20D1-46C2-BEE8-33A75FF88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02CE98C-931C-4812-BAA1-090378B7E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B178F49-AB1F-4210-8769-1E8245B966A1}"/>
              </a:ext>
            </a:extLst>
          </p:cNvPr>
          <p:cNvPicPr>
            <a:picLocks noChangeAspect="1"/>
          </p:cNvPicPr>
          <p:nvPr/>
        </p:nvPicPr>
        <p:blipFill>
          <a:blip r:embed="rId6"/>
          <a:stretch>
            <a:fillRect/>
          </a:stretch>
        </p:blipFill>
        <p:spPr>
          <a:xfrm>
            <a:off x="4670779" y="862171"/>
            <a:ext cx="3357848" cy="2291406"/>
          </a:xfrm>
          <a:prstGeom prst="rect">
            <a:avLst/>
          </a:prstGeom>
        </p:spPr>
      </p:pic>
      <p:cxnSp>
        <p:nvCxnSpPr>
          <p:cNvPr id="68" name="Straight Connector 67">
            <a:extLst>
              <a:ext uri="{FF2B5EF4-FFF2-40B4-BE49-F238E27FC236}">
                <a16:creationId xmlns:a16="http://schemas.microsoft.com/office/drawing/2014/main" id="{1F258E0E-825D-4E59-AEB2-3844E7DAB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86580"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70" name="Group 69">
            <a:extLst>
              <a:ext uri="{FF2B5EF4-FFF2-40B4-BE49-F238E27FC236}">
                <a16:creationId xmlns:a16="http://schemas.microsoft.com/office/drawing/2014/main" id="{91B62053-3EE0-4B55-A262-C3037E3FEE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71" name="Rectangle 70">
              <a:extLst>
                <a:ext uri="{FF2B5EF4-FFF2-40B4-BE49-F238E27FC236}">
                  <a16:creationId xmlns:a16="http://schemas.microsoft.com/office/drawing/2014/main" id="{10AD49CF-B235-44E4-925F-F09807D10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6AE6A1C-A0EB-4C50-ADF1-9F002A64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B6BAAAA4-96D0-41A1-8BCC-EF3F3153ADD2}"/>
              </a:ext>
            </a:extLst>
          </p:cNvPr>
          <p:cNvPicPr>
            <a:picLocks noChangeAspect="1"/>
          </p:cNvPicPr>
          <p:nvPr/>
        </p:nvPicPr>
        <p:blipFill>
          <a:blip r:embed="rId7"/>
          <a:stretch>
            <a:fillRect/>
          </a:stretch>
        </p:blipFill>
        <p:spPr>
          <a:xfrm>
            <a:off x="4656467" y="3869315"/>
            <a:ext cx="3358072" cy="1578294"/>
          </a:xfrm>
          <a:prstGeom prst="rect">
            <a:avLst/>
          </a:prstGeom>
        </p:spPr>
      </p:pic>
      <p:pic>
        <p:nvPicPr>
          <p:cNvPr id="74" name="Picture 73">
            <a:extLst>
              <a:ext uri="{FF2B5EF4-FFF2-40B4-BE49-F238E27FC236}">
                <a16:creationId xmlns:a16="http://schemas.microsoft.com/office/drawing/2014/main" id="{E7AD76F0-3576-4106-AFF1-17AB889460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6" name="Straight Connector 75">
            <a:extLst>
              <a:ext uri="{FF2B5EF4-FFF2-40B4-BE49-F238E27FC236}">
                <a16:creationId xmlns:a16="http://schemas.microsoft.com/office/drawing/2014/main" id="{DD422359-2E05-4EC5-B13D-A8A4264E13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1BE025-0210-459A-8EC2-6D24AAACBEFF}"/>
              </a:ext>
            </a:extLst>
          </p:cNvPr>
          <p:cNvGraphicFramePr>
            <a:graphicFrameLocks noGrp="1"/>
          </p:cNvGraphicFramePr>
          <p:nvPr>
            <p:extLst>
              <p:ext uri="{D42A27DB-BD31-4B8C-83A1-F6EECF244321}">
                <p14:modId xmlns:p14="http://schemas.microsoft.com/office/powerpoint/2010/main" val="3089454256"/>
              </p:ext>
            </p:extLst>
          </p:nvPr>
        </p:nvGraphicFramePr>
        <p:xfrm>
          <a:off x="1533752" y="418842"/>
          <a:ext cx="9714255" cy="1219200"/>
        </p:xfrm>
        <a:graphic>
          <a:graphicData uri="http://schemas.openxmlformats.org/drawingml/2006/table">
            <a:tbl>
              <a:tblPr firstRow="1" firstCol="1" bandRow="1"/>
              <a:tblGrid>
                <a:gridCol w="2839588">
                  <a:extLst>
                    <a:ext uri="{9D8B030D-6E8A-4147-A177-3AD203B41FA5}">
                      <a16:colId xmlns:a16="http://schemas.microsoft.com/office/drawing/2014/main" val="3183764845"/>
                    </a:ext>
                  </a:extLst>
                </a:gridCol>
                <a:gridCol w="1878977">
                  <a:extLst>
                    <a:ext uri="{9D8B030D-6E8A-4147-A177-3AD203B41FA5}">
                      <a16:colId xmlns:a16="http://schemas.microsoft.com/office/drawing/2014/main" val="1383191314"/>
                    </a:ext>
                  </a:extLst>
                </a:gridCol>
                <a:gridCol w="1333941">
                  <a:extLst>
                    <a:ext uri="{9D8B030D-6E8A-4147-A177-3AD203B41FA5}">
                      <a16:colId xmlns:a16="http://schemas.microsoft.com/office/drawing/2014/main" val="1543470"/>
                    </a:ext>
                  </a:extLst>
                </a:gridCol>
                <a:gridCol w="1915802">
                  <a:extLst>
                    <a:ext uri="{9D8B030D-6E8A-4147-A177-3AD203B41FA5}">
                      <a16:colId xmlns:a16="http://schemas.microsoft.com/office/drawing/2014/main" val="3172359574"/>
                    </a:ext>
                  </a:extLst>
                </a:gridCol>
                <a:gridCol w="1745947">
                  <a:extLst>
                    <a:ext uri="{9D8B030D-6E8A-4147-A177-3AD203B41FA5}">
                      <a16:colId xmlns:a16="http://schemas.microsoft.com/office/drawing/2014/main" val="2073254176"/>
                    </a:ext>
                  </a:extLst>
                </a:gridCol>
              </a:tblGrid>
              <a:tr h="435017">
                <a:tc gridSpan="5">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List of Continental Candidate, International and FIVB referees within the</a:t>
                      </a:r>
                    </a:p>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 ECVA</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1802337"/>
                  </a:ext>
                </a:extLst>
              </a:tr>
              <a:tr h="558854">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COUNTRY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NAME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Gender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CATEGORY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Retirement year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607511200"/>
                  </a:ext>
                </a:extLst>
              </a:tr>
            </a:tbl>
          </a:graphicData>
        </a:graphic>
      </p:graphicFrame>
      <p:graphicFrame>
        <p:nvGraphicFramePr>
          <p:cNvPr id="5" name="Table 4">
            <a:extLst>
              <a:ext uri="{FF2B5EF4-FFF2-40B4-BE49-F238E27FC236}">
                <a16:creationId xmlns:a16="http://schemas.microsoft.com/office/drawing/2014/main" id="{7B2B48A9-29CC-4E20-A205-FE258E50F7C0}"/>
              </a:ext>
            </a:extLst>
          </p:cNvPr>
          <p:cNvGraphicFramePr>
            <a:graphicFrameLocks noGrp="1"/>
          </p:cNvGraphicFramePr>
          <p:nvPr>
            <p:extLst>
              <p:ext uri="{D42A27DB-BD31-4B8C-83A1-F6EECF244321}">
                <p14:modId xmlns:p14="http://schemas.microsoft.com/office/powerpoint/2010/main" val="2005481736"/>
              </p:ext>
            </p:extLst>
          </p:nvPr>
        </p:nvGraphicFramePr>
        <p:xfrm>
          <a:off x="1533752" y="1463459"/>
          <a:ext cx="9714255" cy="2495981"/>
        </p:xfrm>
        <a:graphic>
          <a:graphicData uri="http://schemas.openxmlformats.org/drawingml/2006/table">
            <a:tbl>
              <a:tblPr firstRow="1" firstCol="1" bandRow="1"/>
              <a:tblGrid>
                <a:gridCol w="2839588">
                  <a:extLst>
                    <a:ext uri="{9D8B030D-6E8A-4147-A177-3AD203B41FA5}">
                      <a16:colId xmlns:a16="http://schemas.microsoft.com/office/drawing/2014/main" val="2734293823"/>
                    </a:ext>
                  </a:extLst>
                </a:gridCol>
                <a:gridCol w="2201833">
                  <a:extLst>
                    <a:ext uri="{9D8B030D-6E8A-4147-A177-3AD203B41FA5}">
                      <a16:colId xmlns:a16="http://schemas.microsoft.com/office/drawing/2014/main" val="2072999430"/>
                    </a:ext>
                  </a:extLst>
                </a:gridCol>
                <a:gridCol w="1180940">
                  <a:extLst>
                    <a:ext uri="{9D8B030D-6E8A-4147-A177-3AD203B41FA5}">
                      <a16:colId xmlns:a16="http://schemas.microsoft.com/office/drawing/2014/main" val="2241881265"/>
                    </a:ext>
                  </a:extLst>
                </a:gridCol>
                <a:gridCol w="1928072">
                  <a:extLst>
                    <a:ext uri="{9D8B030D-6E8A-4147-A177-3AD203B41FA5}">
                      <a16:colId xmlns:a16="http://schemas.microsoft.com/office/drawing/2014/main" val="2182783081"/>
                    </a:ext>
                  </a:extLst>
                </a:gridCol>
                <a:gridCol w="1563822">
                  <a:extLst>
                    <a:ext uri="{9D8B030D-6E8A-4147-A177-3AD203B41FA5}">
                      <a16:colId xmlns:a16="http://schemas.microsoft.com/office/drawing/2014/main" val="2116677172"/>
                    </a:ext>
                  </a:extLst>
                </a:gridCol>
              </a:tblGrid>
              <a:tr h="752583">
                <a:tc>
                  <a:txBody>
                    <a:bodyPr/>
                    <a:lstStyle/>
                    <a:p>
                      <a:pPr marL="0" marR="0" algn="ctr">
                        <a:spcBef>
                          <a:spcPts val="0"/>
                        </a:spcBef>
                        <a:spcAft>
                          <a:spcPts val="0"/>
                        </a:spcAft>
                      </a:pPr>
                      <a:r>
                        <a:rPr lang="en-US" sz="2000" b="1">
                          <a:solidFill>
                            <a:srgbClr val="000000"/>
                          </a:solidFill>
                          <a:effectLst/>
                          <a:latin typeface="+mn-lt"/>
                          <a:ea typeface="Times New Roman" panose="02020603050405020304" pitchFamily="18" charset="0"/>
                          <a:cs typeface="Times New Roman" panose="02020603050405020304" pitchFamily="18" charset="0"/>
                        </a:rPr>
                        <a:t>International Referees</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a:solidFill>
                            <a:srgbClr val="000000"/>
                          </a:solidFill>
                          <a:effectLst/>
                          <a:latin typeface="+mn-lt"/>
                          <a:ea typeface="Times New Roman" panose="02020603050405020304" pitchFamily="18" charset="0"/>
                          <a:cs typeface="Times New Roman" panose="02020603050405020304" pitchFamily="18" charset="0"/>
                        </a:rPr>
                        <a:t> </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a:solidFill>
                            <a:srgbClr val="000000"/>
                          </a:solidFill>
                          <a:effectLst/>
                          <a:latin typeface="+mn-lt"/>
                          <a:ea typeface="Times New Roman" panose="02020603050405020304" pitchFamily="18" charset="0"/>
                          <a:cs typeface="Times New Roman" panose="02020603050405020304" pitchFamily="18" charset="0"/>
                        </a:rPr>
                        <a:t> </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a:solidFill>
                            <a:srgbClr val="000000"/>
                          </a:solidFill>
                          <a:effectLst/>
                          <a:latin typeface="+mn-lt"/>
                          <a:ea typeface="Times New Roman" panose="02020603050405020304" pitchFamily="18" charset="0"/>
                          <a:cs typeface="Times New Roman" panose="02020603050405020304" pitchFamily="18" charset="0"/>
                        </a:rPr>
                        <a:t> </a:t>
                      </a:r>
                      <a:endParaRPr lang="en-US" sz="2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579762061"/>
                  </a:ext>
                </a:extLst>
              </a:tr>
              <a:tr h="727412">
                <a:tc>
                  <a:txBody>
                    <a:bodyPr/>
                    <a:lstStyle/>
                    <a:p>
                      <a:pPr marL="0" marR="0" algn="ctr">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St. Vincent &amp; the Grenadines (VIN)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Duane Daniel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2029</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55391995"/>
                  </a:ext>
                </a:extLst>
              </a:tr>
              <a:tr h="338662">
                <a:tc>
                  <a:txBody>
                    <a:bodyPr/>
                    <a:lstStyle/>
                    <a:p>
                      <a:pPr marL="0" marR="0" algn="ctr">
                        <a:spcBef>
                          <a:spcPts val="0"/>
                        </a:spcBef>
                        <a:spcAft>
                          <a:spcPts val="0"/>
                        </a:spcAft>
                      </a:pPr>
                      <a:r>
                        <a:rPr lang="en-US" sz="1800" b="1" dirty="0">
                          <a:solidFill>
                            <a:srgbClr val="000000"/>
                          </a:solidFill>
                          <a:effectLst/>
                          <a:latin typeface="+mn-lt"/>
                          <a:ea typeface="Times New Roman" panose="02020603050405020304" pitchFamily="18" charset="0"/>
                          <a:cs typeface="Times New Roman" panose="02020603050405020304" pitchFamily="18" charset="0"/>
                        </a:rPr>
                        <a:t>Sint Maarten (SXM)</a:t>
                      </a:r>
                      <a:endParaRPr lang="en-US" sz="18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err="1">
                          <a:solidFill>
                            <a:srgbClr val="000000"/>
                          </a:solidFill>
                          <a:effectLst/>
                          <a:latin typeface="+mn-lt"/>
                          <a:ea typeface="Times New Roman" panose="02020603050405020304" pitchFamily="18" charset="0"/>
                          <a:cs typeface="Times New Roman" panose="02020603050405020304" pitchFamily="18" charset="0"/>
                        </a:rPr>
                        <a:t>Servani</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r>
                        <a:rPr lang="en-US" sz="1800" dirty="0" err="1">
                          <a:solidFill>
                            <a:srgbClr val="000000"/>
                          </a:solidFill>
                          <a:effectLst/>
                          <a:latin typeface="+mn-lt"/>
                          <a:ea typeface="Times New Roman" panose="02020603050405020304" pitchFamily="18" charset="0"/>
                          <a:cs typeface="Times New Roman" panose="02020603050405020304" pitchFamily="18" charset="0"/>
                        </a:rPr>
                        <a:t>Eckersly</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Male</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International</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2034</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69333982"/>
                  </a:ext>
                </a:extLst>
              </a:tr>
              <a:tr h="677324">
                <a:tc>
                  <a:txBody>
                    <a:bodyPr/>
                    <a:lstStyle/>
                    <a:p>
                      <a:pPr marL="0" marR="0" algn="ctr">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St. Lucia (LCA)</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err="1">
                          <a:effectLst/>
                          <a:latin typeface="+mn-lt"/>
                          <a:ea typeface="Times New Roman" panose="02020603050405020304" pitchFamily="18" charset="0"/>
                          <a:cs typeface="Times New Roman" panose="02020603050405020304" pitchFamily="18" charset="0"/>
                        </a:rPr>
                        <a:t>Shirlon</a:t>
                      </a:r>
                      <a:r>
                        <a:rPr lang="en-US" sz="1800" dirty="0">
                          <a:effectLst/>
                          <a:latin typeface="+mn-lt"/>
                          <a:ea typeface="Times New Roman" panose="02020603050405020304" pitchFamily="18" charset="0"/>
                          <a:cs typeface="Times New Roman" panose="02020603050405020304" pitchFamily="18" charset="0"/>
                        </a:rPr>
                        <a:t> </a:t>
                      </a:r>
                      <a:r>
                        <a:rPr lang="en-US" sz="1800" dirty="0" err="1">
                          <a:effectLst/>
                          <a:latin typeface="+mn-lt"/>
                          <a:ea typeface="Times New Roman" panose="02020603050405020304" pitchFamily="18" charset="0"/>
                          <a:cs typeface="Times New Roman" panose="02020603050405020304" pitchFamily="18" charset="0"/>
                        </a:rPr>
                        <a:t>Jeria</a:t>
                      </a:r>
                      <a:r>
                        <a:rPr lang="en-US" sz="1800" dirty="0">
                          <a:effectLst/>
                          <a:latin typeface="+mn-lt"/>
                          <a:ea typeface="Times New Roman" panose="02020603050405020304" pitchFamily="18" charset="0"/>
                          <a:cs typeface="Times New Roman" panose="02020603050405020304" pitchFamily="18" charset="0"/>
                        </a:rPr>
                        <a:t>-Hunte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Female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International</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2027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61446936"/>
                  </a:ext>
                </a:extLst>
              </a:tr>
            </a:tbl>
          </a:graphicData>
        </a:graphic>
      </p:graphicFrame>
      <p:pic>
        <p:nvPicPr>
          <p:cNvPr id="3" name="Picture 2">
            <a:extLst>
              <a:ext uri="{FF2B5EF4-FFF2-40B4-BE49-F238E27FC236}">
                <a16:creationId xmlns:a16="http://schemas.microsoft.com/office/drawing/2014/main" id="{129C08E5-FC0D-4607-B000-02A9C370D9C3}"/>
              </a:ext>
            </a:extLst>
          </p:cNvPr>
          <p:cNvPicPr>
            <a:picLocks noChangeAspect="1"/>
          </p:cNvPicPr>
          <p:nvPr/>
        </p:nvPicPr>
        <p:blipFill>
          <a:blip r:embed="rId2"/>
          <a:stretch>
            <a:fillRect/>
          </a:stretch>
        </p:blipFill>
        <p:spPr>
          <a:xfrm>
            <a:off x="10427111" y="4308049"/>
            <a:ext cx="1641791" cy="1718154"/>
          </a:xfrm>
          <a:prstGeom prst="rect">
            <a:avLst/>
          </a:prstGeom>
        </p:spPr>
      </p:pic>
    </p:spTree>
    <p:extLst>
      <p:ext uri="{BB962C8B-B14F-4D97-AF65-F5344CB8AC3E}">
        <p14:creationId xmlns:p14="http://schemas.microsoft.com/office/powerpoint/2010/main" val="327633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8578B72-BA85-474D-848F-463D74D10C44}"/>
              </a:ext>
            </a:extLst>
          </p:cNvPr>
          <p:cNvGraphicFramePr>
            <a:graphicFrameLocks noGrp="1"/>
          </p:cNvGraphicFramePr>
          <p:nvPr>
            <p:extLst>
              <p:ext uri="{D42A27DB-BD31-4B8C-83A1-F6EECF244321}">
                <p14:modId xmlns:p14="http://schemas.microsoft.com/office/powerpoint/2010/main" val="94193202"/>
              </p:ext>
            </p:extLst>
          </p:nvPr>
        </p:nvGraphicFramePr>
        <p:xfrm>
          <a:off x="1457553" y="636146"/>
          <a:ext cx="8720117" cy="1219200"/>
        </p:xfrm>
        <a:graphic>
          <a:graphicData uri="http://schemas.openxmlformats.org/drawingml/2006/table">
            <a:tbl>
              <a:tblPr firstRow="1" firstCol="1" bandRow="1"/>
              <a:tblGrid>
                <a:gridCol w="2548990">
                  <a:extLst>
                    <a:ext uri="{9D8B030D-6E8A-4147-A177-3AD203B41FA5}">
                      <a16:colId xmlns:a16="http://schemas.microsoft.com/office/drawing/2014/main" val="3183764845"/>
                    </a:ext>
                  </a:extLst>
                </a:gridCol>
                <a:gridCol w="1752000">
                  <a:extLst>
                    <a:ext uri="{9D8B030D-6E8A-4147-A177-3AD203B41FA5}">
                      <a16:colId xmlns:a16="http://schemas.microsoft.com/office/drawing/2014/main" val="1383191314"/>
                    </a:ext>
                  </a:extLst>
                </a:gridCol>
                <a:gridCol w="1088571">
                  <a:extLst>
                    <a:ext uri="{9D8B030D-6E8A-4147-A177-3AD203B41FA5}">
                      <a16:colId xmlns:a16="http://schemas.microsoft.com/office/drawing/2014/main" val="1543470"/>
                    </a:ext>
                  </a:extLst>
                </a:gridCol>
                <a:gridCol w="1763286">
                  <a:extLst>
                    <a:ext uri="{9D8B030D-6E8A-4147-A177-3AD203B41FA5}">
                      <a16:colId xmlns:a16="http://schemas.microsoft.com/office/drawing/2014/main" val="3172359574"/>
                    </a:ext>
                  </a:extLst>
                </a:gridCol>
                <a:gridCol w="1567270">
                  <a:extLst>
                    <a:ext uri="{9D8B030D-6E8A-4147-A177-3AD203B41FA5}">
                      <a16:colId xmlns:a16="http://schemas.microsoft.com/office/drawing/2014/main" val="2073254176"/>
                    </a:ext>
                  </a:extLst>
                </a:gridCol>
              </a:tblGrid>
              <a:tr h="435017">
                <a:tc gridSpan="5">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List of Continental Candidate, International and FIVB referees within the</a:t>
                      </a:r>
                    </a:p>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 ECVA</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1802337"/>
                  </a:ext>
                </a:extLst>
              </a:tr>
              <a:tr h="558854">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COUNTRY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NAME</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Gender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CATEGORY</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2000" b="1" dirty="0">
                          <a:solidFill>
                            <a:srgbClr val="000000"/>
                          </a:solidFill>
                          <a:effectLst/>
                          <a:latin typeface="+mn-lt"/>
                          <a:ea typeface="Times New Roman" panose="02020603050405020304" pitchFamily="18" charset="0"/>
                          <a:cs typeface="Times New Roman" panose="02020603050405020304" pitchFamily="18" charset="0"/>
                        </a:rPr>
                        <a:t>Retirement year</a:t>
                      </a:r>
                      <a:endParaRPr lang="en-US" sz="2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607511200"/>
                  </a:ext>
                </a:extLst>
              </a:tr>
            </a:tbl>
          </a:graphicData>
        </a:graphic>
      </p:graphicFrame>
      <p:graphicFrame>
        <p:nvGraphicFramePr>
          <p:cNvPr id="5" name="Table 4">
            <a:extLst>
              <a:ext uri="{FF2B5EF4-FFF2-40B4-BE49-F238E27FC236}">
                <a16:creationId xmlns:a16="http://schemas.microsoft.com/office/drawing/2014/main" id="{71F5CA1B-331E-4B3F-A9B9-D4FD9F1B41EA}"/>
              </a:ext>
            </a:extLst>
          </p:cNvPr>
          <p:cNvGraphicFramePr>
            <a:graphicFrameLocks noGrp="1"/>
          </p:cNvGraphicFramePr>
          <p:nvPr>
            <p:extLst>
              <p:ext uri="{D42A27DB-BD31-4B8C-83A1-F6EECF244321}">
                <p14:modId xmlns:p14="http://schemas.microsoft.com/office/powerpoint/2010/main" val="870543330"/>
              </p:ext>
            </p:extLst>
          </p:nvPr>
        </p:nvGraphicFramePr>
        <p:xfrm>
          <a:off x="1457552" y="2054087"/>
          <a:ext cx="8720116" cy="1500146"/>
        </p:xfrm>
        <a:graphic>
          <a:graphicData uri="http://schemas.openxmlformats.org/drawingml/2006/table">
            <a:tbl>
              <a:tblPr firstRow="1" firstCol="1" bandRow="1"/>
              <a:tblGrid>
                <a:gridCol w="2548990">
                  <a:extLst>
                    <a:ext uri="{9D8B030D-6E8A-4147-A177-3AD203B41FA5}">
                      <a16:colId xmlns:a16="http://schemas.microsoft.com/office/drawing/2014/main" val="1130360312"/>
                    </a:ext>
                  </a:extLst>
                </a:gridCol>
                <a:gridCol w="1654029">
                  <a:extLst>
                    <a:ext uri="{9D8B030D-6E8A-4147-A177-3AD203B41FA5}">
                      <a16:colId xmlns:a16="http://schemas.microsoft.com/office/drawing/2014/main" val="307934026"/>
                    </a:ext>
                  </a:extLst>
                </a:gridCol>
                <a:gridCol w="1186543">
                  <a:extLst>
                    <a:ext uri="{9D8B030D-6E8A-4147-A177-3AD203B41FA5}">
                      <a16:colId xmlns:a16="http://schemas.microsoft.com/office/drawing/2014/main" val="1258306881"/>
                    </a:ext>
                  </a:extLst>
                </a:gridCol>
                <a:gridCol w="1763284">
                  <a:extLst>
                    <a:ext uri="{9D8B030D-6E8A-4147-A177-3AD203B41FA5}">
                      <a16:colId xmlns:a16="http://schemas.microsoft.com/office/drawing/2014/main" val="766705096"/>
                    </a:ext>
                  </a:extLst>
                </a:gridCol>
                <a:gridCol w="1567270">
                  <a:extLst>
                    <a:ext uri="{9D8B030D-6E8A-4147-A177-3AD203B41FA5}">
                      <a16:colId xmlns:a16="http://schemas.microsoft.com/office/drawing/2014/main" val="1252103363"/>
                    </a:ext>
                  </a:extLst>
                </a:gridCol>
              </a:tblGrid>
              <a:tr h="890546">
                <a:tc gridSpan="5">
                  <a:txBody>
                    <a:bodyPr/>
                    <a:lstStyle/>
                    <a:p>
                      <a:pPr marL="0" marR="0" algn="ctr">
                        <a:spcBef>
                          <a:spcPts val="0"/>
                        </a:spcBef>
                        <a:spcAft>
                          <a:spcPts val="0"/>
                        </a:spcAft>
                      </a:pPr>
                      <a:r>
                        <a:rPr lang="en-US" sz="2400" b="1" dirty="0">
                          <a:solidFill>
                            <a:srgbClr val="000000"/>
                          </a:solidFill>
                          <a:effectLst/>
                          <a:latin typeface="+mn-lt"/>
                          <a:ea typeface="Times New Roman" panose="02020603050405020304" pitchFamily="18" charset="0"/>
                          <a:cs typeface="Times New Roman" panose="02020603050405020304" pitchFamily="18" charset="0"/>
                        </a:rPr>
                        <a:t>Continental Candidate Referee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pPr marL="0" marR="0" algn="ctr">
                        <a:spcBef>
                          <a:spcPts val="0"/>
                        </a:spcBef>
                        <a:spcAft>
                          <a:spcPts val="0"/>
                        </a:spcAft>
                      </a:pP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787226333"/>
                  </a:ext>
                </a:extLst>
              </a:tr>
              <a:tr h="445273">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 Antigua &amp; Barbuda (ANT)</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Rawle Lee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 Candidate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2034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06123138"/>
                  </a:ext>
                </a:extLst>
              </a:tr>
            </a:tbl>
          </a:graphicData>
        </a:graphic>
      </p:graphicFrame>
      <p:pic>
        <p:nvPicPr>
          <p:cNvPr id="2" name="Picture 1">
            <a:extLst>
              <a:ext uri="{FF2B5EF4-FFF2-40B4-BE49-F238E27FC236}">
                <a16:creationId xmlns:a16="http://schemas.microsoft.com/office/drawing/2014/main" id="{F319A719-9C0A-437B-B3C0-9AD95F3B8D32}"/>
              </a:ext>
            </a:extLst>
          </p:cNvPr>
          <p:cNvPicPr>
            <a:picLocks noChangeAspect="1"/>
          </p:cNvPicPr>
          <p:nvPr/>
        </p:nvPicPr>
        <p:blipFill>
          <a:blip r:embed="rId2"/>
          <a:stretch>
            <a:fillRect/>
          </a:stretch>
        </p:blipFill>
        <p:spPr>
          <a:xfrm>
            <a:off x="10511505" y="4449451"/>
            <a:ext cx="1533696" cy="1605031"/>
          </a:xfrm>
          <a:prstGeom prst="rect">
            <a:avLst/>
          </a:prstGeom>
        </p:spPr>
      </p:pic>
      <p:graphicFrame>
        <p:nvGraphicFramePr>
          <p:cNvPr id="3" name="Table 2">
            <a:extLst>
              <a:ext uri="{FF2B5EF4-FFF2-40B4-BE49-F238E27FC236}">
                <a16:creationId xmlns:a16="http://schemas.microsoft.com/office/drawing/2014/main" id="{6B91C558-1076-E006-85A1-280BB8C2D1EA}"/>
              </a:ext>
            </a:extLst>
          </p:cNvPr>
          <p:cNvGraphicFramePr>
            <a:graphicFrameLocks noGrp="1"/>
          </p:cNvGraphicFramePr>
          <p:nvPr>
            <p:extLst>
              <p:ext uri="{D42A27DB-BD31-4B8C-83A1-F6EECF244321}">
                <p14:modId xmlns:p14="http://schemas.microsoft.com/office/powerpoint/2010/main" val="3900766680"/>
              </p:ext>
            </p:extLst>
          </p:nvPr>
        </p:nvGraphicFramePr>
        <p:xfrm>
          <a:off x="1457553" y="3554233"/>
          <a:ext cx="8720117" cy="609600"/>
        </p:xfrm>
        <a:graphic>
          <a:graphicData uri="http://schemas.openxmlformats.org/drawingml/2006/table">
            <a:tbl>
              <a:tblPr firstRow="1" firstCol="1" bandRow="1"/>
              <a:tblGrid>
                <a:gridCol w="2553730">
                  <a:extLst>
                    <a:ext uri="{9D8B030D-6E8A-4147-A177-3AD203B41FA5}">
                      <a16:colId xmlns:a16="http://schemas.microsoft.com/office/drawing/2014/main" val="1088887672"/>
                    </a:ext>
                  </a:extLst>
                </a:gridCol>
                <a:gridCol w="1639019">
                  <a:extLst>
                    <a:ext uri="{9D8B030D-6E8A-4147-A177-3AD203B41FA5}">
                      <a16:colId xmlns:a16="http://schemas.microsoft.com/office/drawing/2014/main" val="2580741516"/>
                    </a:ext>
                  </a:extLst>
                </a:gridCol>
                <a:gridCol w="1199072">
                  <a:extLst>
                    <a:ext uri="{9D8B030D-6E8A-4147-A177-3AD203B41FA5}">
                      <a16:colId xmlns:a16="http://schemas.microsoft.com/office/drawing/2014/main" val="3123370486"/>
                    </a:ext>
                  </a:extLst>
                </a:gridCol>
                <a:gridCol w="1759788">
                  <a:extLst>
                    <a:ext uri="{9D8B030D-6E8A-4147-A177-3AD203B41FA5}">
                      <a16:colId xmlns:a16="http://schemas.microsoft.com/office/drawing/2014/main" val="11742486"/>
                    </a:ext>
                  </a:extLst>
                </a:gridCol>
                <a:gridCol w="1568508">
                  <a:extLst>
                    <a:ext uri="{9D8B030D-6E8A-4147-A177-3AD203B41FA5}">
                      <a16:colId xmlns:a16="http://schemas.microsoft.com/office/drawing/2014/main" val="1641645529"/>
                    </a:ext>
                  </a:extLst>
                </a:gridCol>
              </a:tblGrid>
              <a:tr h="587399">
                <a:tc>
                  <a:txBody>
                    <a:bodyPr/>
                    <a:lstStyle/>
                    <a:p>
                      <a:pPr marL="0" marR="0" algn="ctr">
                        <a:spcBef>
                          <a:spcPts val="0"/>
                        </a:spcBef>
                        <a:spcAft>
                          <a:spcPts val="0"/>
                        </a:spcAft>
                      </a:pPr>
                      <a:r>
                        <a:rPr lang="en-US" sz="2000" b="1" dirty="0">
                          <a:effectLst/>
                          <a:latin typeface="+mn-lt"/>
                          <a:ea typeface="Times New Roman" panose="02020603050405020304" pitchFamily="18" charset="0"/>
                          <a:cs typeface="Times New Roman" panose="02020603050405020304" pitchFamily="18" charset="0"/>
                        </a:rPr>
                        <a:t>St. Eustatius (EUX)</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Monique Martis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Female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Continental Candidate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2060</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90378892"/>
                  </a:ext>
                </a:extLst>
              </a:tr>
            </a:tbl>
          </a:graphicData>
        </a:graphic>
      </p:graphicFrame>
    </p:spTree>
    <p:extLst>
      <p:ext uri="{BB962C8B-B14F-4D97-AF65-F5344CB8AC3E}">
        <p14:creationId xmlns:p14="http://schemas.microsoft.com/office/powerpoint/2010/main" val="397499147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1332</Words>
  <Application>Microsoft Office PowerPoint</Application>
  <PresentationFormat>Widescreen</PresentationFormat>
  <Paragraphs>218</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Palatino Linotype</vt:lpstr>
      <vt:lpstr>Times New Roman</vt:lpstr>
      <vt:lpstr>Gallery</vt:lpstr>
      <vt:lpstr>ECVA   2025 Referee Commission Report</vt:lpstr>
      <vt:lpstr>Program</vt:lpstr>
      <vt:lpstr>1. ECVA Referee Commission</vt:lpstr>
      <vt:lpstr>2. ECVA VB Championships </vt:lpstr>
      <vt:lpstr>3. ECVA BVB Championships </vt:lpstr>
      <vt:lpstr>4. ECVA BVB National Referee Course</vt:lpstr>
      <vt:lpstr>5. Referees of ECVA</vt:lpstr>
      <vt:lpstr>PowerPoint Presentation</vt:lpstr>
      <vt:lpstr>PowerPoint Presentation</vt:lpstr>
      <vt:lpstr>PowerPoint Presentation</vt:lpstr>
      <vt:lpstr>PowerPoint Presentation</vt:lpstr>
      <vt:lpstr>6. Internationals referees of ECVA</vt:lpstr>
      <vt:lpstr>7. Virtual Referee Clinics </vt:lpstr>
      <vt:lpstr>8. Challenges</vt:lpstr>
      <vt:lpstr>9. ECVA Referees 2023 – 2025 participation</vt:lpstr>
      <vt:lpstr>10. Evaluation Referees </vt:lpstr>
      <vt:lpstr>11. Recommendations </vt:lpstr>
      <vt:lpstr>11. Recommendations continued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ECVA Referee Commission Report</dc:title>
  <dc:creator>Reginald Willemsberg</dc:creator>
  <cp:lastModifiedBy>Reginald Willemsberg</cp:lastModifiedBy>
  <cp:revision>11</cp:revision>
  <dcterms:created xsi:type="dcterms:W3CDTF">2023-12-06T21:48:18Z</dcterms:created>
  <dcterms:modified xsi:type="dcterms:W3CDTF">2025-12-04T16:25:38Z</dcterms:modified>
</cp:coreProperties>
</file>